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925" r:id="rId2"/>
    <p:sldId id="926" r:id="rId3"/>
    <p:sldId id="963" r:id="rId4"/>
    <p:sldId id="930" r:id="rId5"/>
    <p:sldId id="972" r:id="rId6"/>
    <p:sldId id="973" r:id="rId7"/>
    <p:sldId id="975" r:id="rId8"/>
    <p:sldId id="971" r:id="rId9"/>
    <p:sldId id="977" r:id="rId10"/>
  </p:sldIdLst>
  <p:sldSz cx="12599988" cy="86407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194" userDrawn="1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8D"/>
    <a:srgbClr val="E5581F"/>
    <a:srgbClr val="1F4E79"/>
    <a:srgbClr val="5B9BD5"/>
    <a:srgbClr val="223E6D"/>
    <a:srgbClr val="DEEBF7"/>
    <a:srgbClr val="EAEFF7"/>
    <a:srgbClr val="D2DEEF"/>
    <a:srgbClr val="284370"/>
    <a:srgbClr val="A2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7292" autoAdjust="0"/>
  </p:normalViewPr>
  <p:slideViewPr>
    <p:cSldViewPr snapToGrid="0">
      <p:cViewPr varScale="1">
        <p:scale>
          <a:sx n="56" d="100"/>
          <a:sy n="56" d="100"/>
        </p:scale>
        <p:origin x="1158" y="78"/>
      </p:cViewPr>
      <p:guideLst>
        <p:guide orient="horz" pos="635"/>
        <p:guide pos="2488"/>
        <p:guide orient="horz" pos="5194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53789978913322"/>
          <c:y val="5.1512288774263698E-2"/>
          <c:w val="0.45496725940037502"/>
          <c:h val="0.84523601195926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rgbClr val="1F4E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г. Москва </c:v>
                </c:pt>
                <c:pt idx="1">
                  <c:v>Московская область</c:v>
                </c:pt>
                <c:pt idx="2">
                  <c:v>г. Санкт-Петербург </c:v>
                </c:pt>
                <c:pt idx="3">
                  <c:v>Ярославская область</c:v>
                </c:pt>
                <c:pt idx="4">
                  <c:v>Республика Татарстан 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37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B-4026-BC26-F17BD7F7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81075952"/>
        <c:axId val="-681080848"/>
      </c:barChart>
      <c:catAx>
        <c:axId val="-68107595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681080848"/>
        <c:crosses val="autoZero"/>
        <c:auto val="1"/>
        <c:lblAlgn val="ctr"/>
        <c:lblOffset val="100"/>
        <c:noMultiLvlLbl val="0"/>
      </c:catAx>
      <c:valAx>
        <c:axId val="-68108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low"/>
        <c:spPr>
          <a:noFill/>
          <a:ln>
            <a:solidFill>
              <a:srgbClr val="5B9BD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810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53789978913322"/>
          <c:y val="5.1512288774263698E-2"/>
          <c:w val="0.45496725940037502"/>
          <c:h val="0.84523601195926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Разработка компьютерного программного обеспечения и др. </c:v>
                </c:pt>
                <c:pt idx="1">
                  <c:v>Научные исследования и разработки</c:v>
                </c:pt>
                <c:pt idx="2">
                  <c:v>Производство компьютеров, электронных и оптических изделий </c:v>
                </c:pt>
                <c:pt idx="3">
                  <c:v>Производство машин и оборудования, не включенных 
в другие группировки</c:v>
                </c:pt>
                <c:pt idx="4">
                  <c:v>Деятельность в области архитектуры и инженерно-технического проектирования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28</c:v>
                </c:pt>
                <c:pt idx="1">
                  <c:v>20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3-435B-9ABA-4BEB94AF5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81066704"/>
        <c:axId val="-681077584"/>
      </c:barChart>
      <c:catAx>
        <c:axId val="-681066704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681077584"/>
        <c:crosses val="autoZero"/>
        <c:auto val="1"/>
        <c:lblAlgn val="ctr"/>
        <c:lblOffset val="100"/>
        <c:noMultiLvlLbl val="0"/>
      </c:catAx>
      <c:valAx>
        <c:axId val="-68107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low"/>
        <c:spPr>
          <a:noFill/>
          <a:ln>
            <a:solidFill>
              <a:srgbClr val="5B9BD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8106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0900"/>
            <a:ext cx="33416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59" tIns="41880" rIns="83759" bIns="41880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05150" y="923925"/>
            <a:ext cx="3629025" cy="248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4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726" tIns="41863" rIns="83726" bIns="41863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6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71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 marL="29020"/>
            <a:fld id="{81D60167-4931-47E6-BA6A-407CBD079E47}" type="slidenum">
              <a:rPr lang="ru-RU" spc="-11" smtClean="0"/>
              <a:pPr marL="29020"/>
              <a:t>‹#›</a:t>
            </a:fld>
            <a:endParaRPr lang="ru-RU" spc="-11" dirty="0"/>
          </a:p>
        </p:txBody>
      </p:sp>
    </p:spTree>
    <p:extLst>
      <p:ext uri="{BB962C8B-B14F-4D97-AF65-F5344CB8AC3E}">
        <p14:creationId xmlns:p14="http://schemas.microsoft.com/office/powerpoint/2010/main" val="337660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4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0001" y="1987375"/>
            <a:ext cx="5480995" cy="48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88993" y="1987375"/>
            <a:ext cx="5480995" cy="488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0F8B-0442-4595-8CCA-B8CDB06B901C}" type="datetime1">
              <a:rPr lang="ru-RU" smtClean="0"/>
              <a:t>10.04.2019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5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pPr marL="23804"/>
            <a:fld id="{81D60167-4931-47E6-BA6A-407CBD079E47}" type="slidenum">
              <a:rPr lang="ru-RU" spc="-9" smtClean="0"/>
              <a:pPr marL="23804"/>
              <a:t>‹#›</a:t>
            </a:fld>
            <a:endParaRPr lang="ru-RU" spc="-9" dirty="0"/>
          </a:p>
        </p:txBody>
      </p:sp>
    </p:spTree>
    <p:extLst>
      <p:ext uri="{BB962C8B-B14F-4D97-AF65-F5344CB8AC3E}">
        <p14:creationId xmlns:p14="http://schemas.microsoft.com/office/powerpoint/2010/main" val="78863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1" r:id="rId12"/>
    <p:sldLayoutId id="2147483695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jpeg"/><Relationship Id="rId4" Type="http://schemas.openxmlformats.org/officeDocument/2006/relationships/image" Target="../media/image13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8059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Обеспечение доступа субъектов МСП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 закупкам крупнейших заказчиков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7" y="323024"/>
            <a:ext cx="6246276" cy="29066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071" y="768067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2019 год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818" y="44839"/>
            <a:ext cx="1818574" cy="1129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5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4079" y="0"/>
            <a:ext cx="12605596" cy="1148086"/>
          </a:xfrm>
          <a:prstGeom prst="rect">
            <a:avLst/>
          </a:prstGeom>
          <a:blipFill>
            <a:blip r:embed="rId3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252" y="300409"/>
            <a:ext cx="520683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ЗАКУПКИ У СУБЪЕКТОВ МСП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22980" y="1881991"/>
            <a:ext cx="4001449" cy="760978"/>
            <a:chOff x="-788918" y="3189886"/>
            <a:chExt cx="1904729" cy="1097633"/>
          </a:xfrm>
        </p:grpSpPr>
        <p:sp>
          <p:nvSpPr>
            <p:cNvPr id="8" name="object 8"/>
            <p:cNvSpPr txBox="1"/>
            <p:nvPr/>
          </p:nvSpPr>
          <p:spPr>
            <a:xfrm>
              <a:off x="34967" y="3807718"/>
              <a:ext cx="1080844" cy="3551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ТРЛН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РУБЛЕЙ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42" name="object 12"/>
            <p:cNvSpPr txBox="1"/>
            <p:nvPr/>
          </p:nvSpPr>
          <p:spPr>
            <a:xfrm>
              <a:off x="-788918" y="3189886"/>
              <a:ext cx="1598347" cy="10976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ts val="58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1" i="0" u="none" strike="noStrike" kern="1200" cap="none" spc="-114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3,264</a:t>
              </a:r>
              <a:endParaRPr kumimoji="0" sz="6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41" name="object 8"/>
          <p:cNvSpPr txBox="1"/>
          <p:nvPr/>
        </p:nvSpPr>
        <p:spPr>
          <a:xfrm>
            <a:off x="588186" y="3764233"/>
            <a:ext cx="5628438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1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1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3568898" y="1919067"/>
            <a:ext cx="3330952" cy="766748"/>
            <a:chOff x="735554" y="3268672"/>
            <a:chExt cx="766680" cy="671098"/>
          </a:xfrm>
        </p:grpSpPr>
        <p:sp>
          <p:nvSpPr>
            <p:cNvPr id="61" name="object 8"/>
            <p:cNvSpPr txBox="1"/>
            <p:nvPr/>
          </p:nvSpPr>
          <p:spPr>
            <a:xfrm>
              <a:off x="1189092" y="3572552"/>
              <a:ext cx="313142" cy="2155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ТЫС. ПОЗИЦИЙ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62" name="object 12"/>
            <p:cNvSpPr txBox="1"/>
            <p:nvPr/>
          </p:nvSpPr>
          <p:spPr>
            <a:xfrm>
              <a:off x="735554" y="3268672"/>
              <a:ext cx="553988" cy="6710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ts val="58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БОЛЕЕ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 </a:t>
              </a:r>
              <a:r>
                <a:rPr kumimoji="0" lang="ru-RU" sz="6170" b="1" i="0" u="none" strike="noStrike" kern="1200" cap="none" spc="-114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362</a:t>
              </a:r>
              <a:endParaRPr kumimoji="0" sz="1371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59" name="object 10"/>
          <p:cNvSpPr/>
          <p:nvPr/>
        </p:nvSpPr>
        <p:spPr>
          <a:xfrm>
            <a:off x="-1" y="1154268"/>
            <a:ext cx="12599987" cy="531395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2018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39872" y="1993349"/>
            <a:ext cx="53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более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67%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-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ПРОДУКЦИЯ ПРОИЗВОДСТВЕННОГО НАЗНАЧЕНИЯ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более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12%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-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</a:rPr>
              <a:t>ИННОВАЦИОННАЯ, ВЫСОКОТЕХНОЛОГИЧНАЯ ПРОДУКЦИЯ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" y="2929759"/>
            <a:ext cx="12599986" cy="358871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-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48354" y="3466182"/>
            <a:ext cx="11544939" cy="898096"/>
            <a:chOff x="176452" y="3588069"/>
            <a:chExt cx="9872241" cy="898096"/>
          </a:xfrm>
        </p:grpSpPr>
        <p:sp>
          <p:nvSpPr>
            <p:cNvPr id="52" name="object 8"/>
            <p:cNvSpPr txBox="1"/>
            <p:nvPr/>
          </p:nvSpPr>
          <p:spPr>
            <a:xfrm>
              <a:off x="3015713" y="4124833"/>
              <a:ext cx="1198686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ТРЛН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РУБЛЕЙ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53" name="object 8"/>
            <p:cNvSpPr txBox="1"/>
            <p:nvPr/>
          </p:nvSpPr>
          <p:spPr>
            <a:xfrm>
              <a:off x="176452" y="3588069"/>
              <a:ext cx="4113807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2019 год 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НЕ МЕНЕЕ </a:t>
              </a:r>
              <a:endPara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54" name="object 12"/>
            <p:cNvSpPr txBox="1"/>
            <p:nvPr/>
          </p:nvSpPr>
          <p:spPr>
            <a:xfrm>
              <a:off x="1625730" y="3725187"/>
              <a:ext cx="1507827" cy="7609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ts val="58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-10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    </a:t>
              </a:r>
              <a:r>
                <a:rPr kumimoji="0" lang="ru-RU" sz="6000" b="1" i="0" u="none" strike="noStrike" kern="1200" cap="none" spc="-114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3,2</a:t>
              </a:r>
              <a:endParaRPr kumimoji="0" sz="6000" b="1" i="0" u="none" strike="noStrike" kern="1200" cap="none" spc="-114" normalizeH="0" baseline="0" noProof="0" dirty="0">
                <a:ln>
                  <a:noFill/>
                </a:ln>
                <a:solidFill>
                  <a:srgbClr val="BC0512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65" name="object 8"/>
            <p:cNvSpPr txBox="1"/>
            <p:nvPr/>
          </p:nvSpPr>
          <p:spPr>
            <a:xfrm>
              <a:off x="8850007" y="4124833"/>
              <a:ext cx="1198686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ТРЛН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РУБЛЕЙ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55" name="object 8"/>
          <p:cNvSpPr txBox="1"/>
          <p:nvPr/>
        </p:nvSpPr>
        <p:spPr>
          <a:xfrm>
            <a:off x="3265669" y="2944130"/>
            <a:ext cx="703911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ПЛАНИРУЕМЫЙ ОБЪЕМ ЗАКУПОК У СУБЪЕКТОВ МСП</a:t>
            </a:r>
            <a:r>
              <a:rPr kumimoji="0" lang="ru-RU" sz="21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: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594868" y="3427771"/>
            <a:ext cx="4810828" cy="890602"/>
            <a:chOff x="427755" y="3521902"/>
            <a:chExt cx="4113807" cy="890602"/>
          </a:xfrm>
        </p:grpSpPr>
        <p:sp>
          <p:nvSpPr>
            <p:cNvPr id="58" name="object 8"/>
            <p:cNvSpPr txBox="1"/>
            <p:nvPr/>
          </p:nvSpPr>
          <p:spPr>
            <a:xfrm>
              <a:off x="427755" y="3521902"/>
              <a:ext cx="4113807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2024 год 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НЕ МЕНЕЕ </a:t>
              </a:r>
              <a:endPara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63" name="object 12"/>
            <p:cNvSpPr txBox="1"/>
            <p:nvPr/>
          </p:nvSpPr>
          <p:spPr>
            <a:xfrm>
              <a:off x="1996230" y="3651526"/>
              <a:ext cx="1507827" cy="7609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10" marR="0" lvl="0" indent="0" algn="l" defTabSz="457200" rtl="0" eaLnBrk="1" fontAlgn="auto" latinLnBrk="0" hangingPunct="1">
                <a:lnSpc>
                  <a:spcPts val="583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-100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    </a:t>
              </a:r>
              <a:r>
                <a:rPr kumimoji="0" lang="ru-RU" sz="6000" b="1" i="0" u="none" strike="noStrike" kern="1200" cap="none" spc="-114" normalizeH="0" baseline="0" noProof="0" dirty="0">
                  <a:ln>
                    <a:noFill/>
                  </a:ln>
                  <a:solidFill>
                    <a:srgbClr val="BC0512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</a:rPr>
                <a:t>5</a:t>
              </a:r>
              <a:endParaRPr kumimoji="0" sz="6000" b="1" i="0" u="none" strike="noStrike" kern="1200" cap="none" spc="-114" normalizeH="0" baseline="0" noProof="0" dirty="0">
                <a:ln>
                  <a:noFill/>
                </a:ln>
                <a:solidFill>
                  <a:srgbClr val="BC0512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64" name="Стрелка вправо с вырезом 63"/>
          <p:cNvSpPr/>
          <p:nvPr/>
        </p:nvSpPr>
        <p:spPr>
          <a:xfrm>
            <a:off x="5564092" y="3671405"/>
            <a:ext cx="1471205" cy="381075"/>
          </a:xfrm>
          <a:prstGeom prst="notched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FB2B6-D684-4F8E-98F4-698160FCD7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3389" y="4134922"/>
            <a:ext cx="228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Закупки у субъектов МСП</a:t>
            </a:r>
          </a:p>
        </p:txBody>
      </p:sp>
      <p:sp>
        <p:nvSpPr>
          <p:cNvPr id="57" name="object 10"/>
          <p:cNvSpPr/>
          <p:nvPr/>
        </p:nvSpPr>
        <p:spPr>
          <a:xfrm>
            <a:off x="137090" y="4344113"/>
            <a:ext cx="12325213" cy="544285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2057" spc="-114">
              <a:latin typeface="Arial Narrow" panose="020B0606020202030204" pitchFamily="34" charset="0"/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55078"/>
              </p:ext>
            </p:extLst>
          </p:nvPr>
        </p:nvGraphicFramePr>
        <p:xfrm>
          <a:off x="137091" y="4957058"/>
          <a:ext cx="12325212" cy="259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464">
                  <a:extLst>
                    <a:ext uri="{9D8B030D-6E8A-4147-A177-3AD203B41FA5}">
                      <a16:colId xmlns:a16="http://schemas.microsoft.com/office/drawing/2014/main" val="970226418"/>
                    </a:ext>
                  </a:extLst>
                </a:gridCol>
                <a:gridCol w="2173578">
                  <a:extLst>
                    <a:ext uri="{9D8B030D-6E8A-4147-A177-3AD203B41FA5}">
                      <a16:colId xmlns:a16="http://schemas.microsoft.com/office/drawing/2014/main" val="1240633843"/>
                    </a:ext>
                  </a:extLst>
                </a:gridCol>
              </a:tblGrid>
              <a:tr h="105153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Средняя стоимость договора, млн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договоров </a:t>
                      </a:r>
                      <a:b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свыше 4 млрд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договоров  </a:t>
                      </a:r>
                      <a:b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свыше 1,5 млрд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поставщиков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микро и малых предприятий в общем объеме закупок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10"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16,73%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21,56%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35 651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10"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47 794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73%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61"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8,12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2,81%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6,55%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104 706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82" rtl="0" eaLnBrk="1" latinLnBrk="0" hangingPunct="1"/>
                      <a:r>
                        <a:rPr kumimoji="0" lang="ru-RU" sz="2800" b="1" i="0" u="none" strike="noStrike" kern="1200" cap="none" spc="-114" normalizeH="0" baseline="0" dirty="0">
                          <a:ln>
                            <a:noFill/>
                          </a:ln>
                          <a:solidFill>
                            <a:srgbClr val="BC051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348354" y="4363260"/>
            <a:ext cx="11917046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9" b="1" spc="-114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Динамика изменения показателей закупочной деятельности крупнейших заказчиков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7855" y="7743200"/>
            <a:ext cx="12328199" cy="569714"/>
            <a:chOff x="137090" y="7700231"/>
            <a:chExt cx="12216050" cy="569714"/>
          </a:xfrm>
        </p:grpSpPr>
        <p:sp>
          <p:nvSpPr>
            <p:cNvPr id="68" name="object 10"/>
            <p:cNvSpPr/>
            <p:nvPr/>
          </p:nvSpPr>
          <p:spPr>
            <a:xfrm>
              <a:off x="137090" y="7725660"/>
              <a:ext cx="12216050" cy="544285"/>
            </a:xfrm>
            <a:custGeom>
              <a:avLst/>
              <a:gdLst/>
              <a:ahLst/>
              <a:cxnLst/>
              <a:rect l="l" t="t" r="r" b="b"/>
              <a:pathLst>
                <a:path w="10692130" h="423545">
                  <a:moveTo>
                    <a:pt x="10692003" y="0"/>
                  </a:moveTo>
                  <a:lnTo>
                    <a:pt x="0" y="0"/>
                  </a:lnTo>
                  <a:lnTo>
                    <a:pt x="0" y="423329"/>
                  </a:lnTo>
                  <a:lnTo>
                    <a:pt x="10692003" y="42332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2057" spc="-114">
                <a:latin typeface="Arial Narrow" panose="020B060602020203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19635" y="7700231"/>
              <a:ext cx="119170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-114" dirty="0">
                  <a:solidFill>
                    <a:srgbClr val="BC0512"/>
                  </a:solidFill>
                  <a:latin typeface="Arial Narrow" panose="020B0606020202030204" pitchFamily="34" charset="0"/>
                  <a:cs typeface="Arial"/>
                </a:rPr>
                <a:t>В 2019</a:t>
              </a:r>
              <a:r>
                <a:rPr lang="ru-RU" sz="2399" b="1" spc="-114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rial"/>
                </a:rPr>
                <a:t> </a:t>
              </a:r>
              <a:r>
                <a:rPr lang="ru-RU" sz="2399" spc="-114" dirty="0">
                  <a:latin typeface="Arial Narrow" panose="020B0606020202030204" pitchFamily="34" charset="0"/>
                  <a:cs typeface="Arial"/>
                </a:rPr>
                <a:t>году</a:t>
              </a:r>
              <a:r>
                <a:rPr lang="ru-RU" sz="2399" b="1" spc="-114" dirty="0">
                  <a:latin typeface="Arial Narrow" panose="020B0606020202030204" pitchFamily="34" charset="0"/>
                  <a:cs typeface="Arial"/>
                </a:rPr>
                <a:t> </a:t>
              </a:r>
              <a:r>
                <a:rPr lang="ru-RU" sz="2400" b="1" spc="-114" dirty="0">
                  <a:solidFill>
                    <a:srgbClr val="BC0512"/>
                  </a:solidFill>
                  <a:latin typeface="Arial Narrow" panose="020B0606020202030204" pitchFamily="34" charset="0"/>
                  <a:cs typeface="Arial"/>
                </a:rPr>
                <a:t>доля крупных договоров </a:t>
              </a:r>
              <a:r>
                <a:rPr lang="ru-RU" sz="2399" spc="-114" dirty="0">
                  <a:latin typeface="Arial Narrow" panose="020B0606020202030204" pitchFamily="34" charset="0"/>
                  <a:cs typeface="Arial"/>
                </a:rPr>
                <a:t>свыше 1,4 млрд рублей составит </a:t>
              </a:r>
              <a:r>
                <a:rPr lang="ru-RU" sz="2400" b="1" spc="-114" dirty="0">
                  <a:solidFill>
                    <a:srgbClr val="BC0512"/>
                  </a:solidFill>
                  <a:latin typeface="Arial Narrow" panose="020B0606020202030204" pitchFamily="34" charset="0"/>
                  <a:cs typeface="Arial"/>
                </a:rPr>
                <a:t>не более 12%</a:t>
              </a: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/>
          <p:cNvSpPr/>
          <p:nvPr/>
        </p:nvSpPr>
        <p:spPr>
          <a:xfrm>
            <a:off x="0" y="1"/>
            <a:ext cx="12605596" cy="1148086"/>
          </a:xfrm>
          <a:prstGeom prst="rect">
            <a:avLst/>
          </a:prstGeom>
          <a:blipFill>
            <a:blip r:embed="rId3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8275" y="192633"/>
            <a:ext cx="10116594" cy="73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800" b="1" kern="0" spc="-114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Мероприятия по расширению доступа субъектов МСП к закупкам крупнейших заказчиков, реализуемые в рамках Национального проекта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376492" y="3848505"/>
            <a:ext cx="6146405" cy="418088"/>
          </a:xfrm>
          <a:prstGeom prst="rect">
            <a:avLst/>
          </a:prstGeom>
        </p:spPr>
        <p:txBody>
          <a:bodyPr vert="horz" lIns="94500" tIns="47250" rIns="94500" bIns="472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47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368784" y="1485296"/>
            <a:ext cx="2931195" cy="68849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объема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закупок у МСП</a:t>
            </a:r>
            <a:endParaRPr lang="ru-RU" dirty="0"/>
          </a:p>
        </p:txBody>
      </p:sp>
      <p:sp>
        <p:nvSpPr>
          <p:cNvPr id="53" name="Стрелка вправо с вырезом 52"/>
          <p:cNvSpPr/>
          <p:nvPr/>
        </p:nvSpPr>
        <p:spPr>
          <a:xfrm rot="16200000">
            <a:off x="8140871" y="4887164"/>
            <a:ext cx="5347628" cy="513388"/>
          </a:xfrm>
          <a:prstGeom prst="notchedRightArrow">
            <a:avLst>
              <a:gd name="adj1" fmla="val 50000"/>
              <a:gd name="adj2" fmla="val 106495"/>
            </a:avLst>
          </a:prstGeom>
          <a:gradFill flip="none" rotWithShape="1">
            <a:gsLst>
              <a:gs pos="34000">
                <a:schemeClr val="bg1"/>
              </a:gs>
              <a:gs pos="0">
                <a:schemeClr val="bg1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55" name="Группа 54"/>
          <p:cNvGrpSpPr/>
          <p:nvPr/>
        </p:nvGrpSpPr>
        <p:grpSpPr>
          <a:xfrm>
            <a:off x="9258282" y="2479625"/>
            <a:ext cx="1261002" cy="5498212"/>
            <a:chOff x="8645062" y="3637703"/>
            <a:chExt cx="1085212" cy="275965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8645062" y="3637703"/>
              <a:ext cx="1085212" cy="2286838"/>
              <a:chOff x="8645062" y="3937258"/>
              <a:chExt cx="1085212" cy="2657108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8645062" y="4495954"/>
                <a:ext cx="1085212" cy="465369"/>
              </a:xfrm>
              <a:prstGeom prst="roundRect">
                <a:avLst/>
              </a:prstGeom>
              <a:solidFill>
                <a:schemeClr val="accent1">
                  <a:lumMod val="50000"/>
                  <a:alpha val="44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2019</a:t>
                </a: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8645062" y="3937258"/>
                <a:ext cx="1085212" cy="46536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BC0512"/>
                    </a:solidFill>
                    <a:latin typeface="Arial Narrow" panose="020B0606020202030204" pitchFamily="34" charset="0"/>
                    <a:cs typeface="Arial"/>
                  </a:rPr>
                  <a:t>2024 </a:t>
                </a: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8645062" y="5037625"/>
                <a:ext cx="1085212" cy="465369"/>
              </a:xfrm>
              <a:prstGeom prst="roundRect">
                <a:avLst/>
              </a:prstGeom>
              <a:solidFill>
                <a:srgbClr val="1F4E79">
                  <a:alpha val="3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b="1" dirty="0">
                    <a:solidFill>
                      <a:srgbClr val="BC0512"/>
                    </a:solidFill>
                    <a:latin typeface="Arial Narrow" panose="020B0606020202030204" pitchFamily="34" charset="0"/>
                    <a:cs typeface="Arial"/>
                  </a:rPr>
                  <a:t>2018</a:t>
                </a: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8645062" y="5579296"/>
                <a:ext cx="1085212" cy="465369"/>
              </a:xfrm>
              <a:prstGeom prst="roundRect">
                <a:avLst/>
              </a:prstGeom>
              <a:solidFill>
                <a:srgbClr val="1F4E79">
                  <a:alpha val="21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2017</a:t>
                </a: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8645062" y="6128997"/>
                <a:ext cx="1085212" cy="465369"/>
              </a:xfrm>
              <a:prstGeom prst="roundRect">
                <a:avLst/>
              </a:prstGeom>
              <a:solidFill>
                <a:srgbClr val="1F4E79">
                  <a:alpha val="8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2016</a:t>
                </a:r>
              </a:p>
            </p:txBody>
          </p:sp>
        </p:grpSp>
        <p:sp>
          <p:nvSpPr>
            <p:cNvPr id="57" name="Скругленный прямоугольник 56"/>
            <p:cNvSpPr/>
            <p:nvPr/>
          </p:nvSpPr>
          <p:spPr>
            <a:xfrm>
              <a:off x="8645062" y="5996840"/>
              <a:ext cx="1085212" cy="400519"/>
            </a:xfrm>
            <a:prstGeom prst="roundRect">
              <a:avLst/>
            </a:prstGeom>
            <a:solidFill>
              <a:srgbClr val="D0DAE3">
                <a:alpha val="8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2015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107515" y="2470044"/>
            <a:ext cx="1368249" cy="5479256"/>
            <a:chOff x="10468294" y="3570941"/>
            <a:chExt cx="1473527" cy="2794544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10468294" y="3570941"/>
              <a:ext cx="1473527" cy="2353599"/>
              <a:chOff x="10468295" y="3737102"/>
              <a:chExt cx="1473527" cy="2548195"/>
            </a:xfrm>
          </p:grpSpPr>
          <p:sp>
            <p:nvSpPr>
              <p:cNvPr id="70" name="Заголовок 1"/>
              <p:cNvSpPr txBox="1">
                <a:spLocks/>
              </p:cNvSpPr>
              <p:nvPr/>
            </p:nvSpPr>
            <p:spPr>
              <a:xfrm>
                <a:off x="10468295" y="3737102"/>
                <a:ext cx="1434616" cy="495024"/>
              </a:xfrm>
              <a:prstGeom prst="rect">
                <a:avLst/>
              </a:prstGeom>
              <a:solidFill>
                <a:srgbClr val="1F4E79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 defTabSz="457200"/>
                <a:r>
                  <a:rPr lang="ru-RU" sz="2000" b="1" dirty="0">
                    <a:solidFill>
                      <a:srgbClr val="BC0512"/>
                    </a:solidFill>
                    <a:latin typeface="Arial Narrow" panose="020B0606020202030204" pitchFamily="34" charset="0"/>
                    <a:ea typeface="+mn-ea"/>
                    <a:cs typeface="Arial"/>
                  </a:rPr>
                  <a:t>5,0</a:t>
                </a:r>
                <a:endParaRPr lang="ru-RU" sz="1400" b="1" dirty="0">
                  <a:solidFill>
                    <a:srgbClr val="BC0512"/>
                  </a:solidFill>
                  <a:latin typeface="Arial Narrow" panose="020B060602020203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71" name="Заголовок 1"/>
              <p:cNvSpPr txBox="1">
                <a:spLocks/>
              </p:cNvSpPr>
              <p:nvPr/>
            </p:nvSpPr>
            <p:spPr>
              <a:xfrm>
                <a:off x="10468295" y="4822686"/>
                <a:ext cx="1434616" cy="429050"/>
              </a:xfrm>
              <a:prstGeom prst="rect">
                <a:avLst/>
              </a:prstGeom>
              <a:solidFill>
                <a:srgbClr val="BBCAD7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 defTabSz="457200"/>
                <a:r>
                  <a:rPr lang="ru-RU" sz="2000" b="1" dirty="0">
                    <a:solidFill>
                      <a:srgbClr val="BC0512"/>
                    </a:solidFill>
                    <a:latin typeface="Arial Narrow" panose="020B0606020202030204" pitchFamily="34" charset="0"/>
                    <a:ea typeface="+mn-ea"/>
                    <a:cs typeface="Arial"/>
                  </a:rPr>
                  <a:t>3,0</a:t>
                </a:r>
              </a:p>
            </p:txBody>
          </p:sp>
          <p:sp>
            <p:nvSpPr>
              <p:cNvPr id="86" name="Заголовок 1"/>
              <p:cNvSpPr txBox="1">
                <a:spLocks/>
              </p:cNvSpPr>
              <p:nvPr/>
            </p:nvSpPr>
            <p:spPr>
              <a:xfrm>
                <a:off x="10468296" y="4304236"/>
                <a:ext cx="1473526" cy="429050"/>
              </a:xfrm>
              <a:prstGeom prst="rect">
                <a:avLst/>
              </a:prstGeom>
              <a:solidFill>
                <a:srgbClr val="9DB1C4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ru-RU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3,2</a:t>
                </a:r>
                <a:endParaRPr lang="ru-RU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7" name="Заголовок 1"/>
              <p:cNvSpPr txBox="1">
                <a:spLocks/>
              </p:cNvSpPr>
              <p:nvPr/>
            </p:nvSpPr>
            <p:spPr>
              <a:xfrm>
                <a:off x="10468295" y="5357559"/>
                <a:ext cx="1412955" cy="419244"/>
              </a:xfrm>
              <a:prstGeom prst="rect">
                <a:avLst/>
              </a:prstGeom>
              <a:solidFill>
                <a:srgbClr val="D0DAE3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ru-RU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2,098</a:t>
                </a:r>
              </a:p>
            </p:txBody>
          </p:sp>
          <p:sp>
            <p:nvSpPr>
              <p:cNvPr id="88" name="Заголовок 1"/>
              <p:cNvSpPr txBox="1">
                <a:spLocks/>
              </p:cNvSpPr>
              <p:nvPr/>
            </p:nvSpPr>
            <p:spPr>
              <a:xfrm>
                <a:off x="10468295" y="5866053"/>
                <a:ext cx="1434616" cy="419244"/>
              </a:xfrm>
              <a:prstGeom prst="rect">
                <a:avLst/>
              </a:prstGeom>
              <a:solidFill>
                <a:srgbClr val="EDF1F4"/>
              </a:solidFill>
              <a:ln>
                <a:solidFill>
                  <a:schemeClr val="accent1"/>
                </a:solidFill>
              </a:ln>
            </p:spPr>
            <p:txBody>
              <a:bodyPr vert="horz" lIns="72000" tIns="45720" rIns="7200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ru-RU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1,511</a:t>
                </a:r>
              </a:p>
            </p:txBody>
          </p:sp>
        </p:grpSp>
        <p:sp>
          <p:nvSpPr>
            <p:cNvPr id="69" name="Заголовок 1"/>
            <p:cNvSpPr txBox="1">
              <a:spLocks/>
            </p:cNvSpPr>
            <p:nvPr/>
          </p:nvSpPr>
          <p:spPr>
            <a:xfrm>
              <a:off x="10468294" y="5978257"/>
              <a:ext cx="1434616" cy="387228"/>
            </a:xfrm>
            <a:prstGeom prst="rect">
              <a:avLst/>
            </a:prstGeom>
            <a:solidFill>
              <a:srgbClr val="D0DAE3">
                <a:alpha val="8000"/>
              </a:srgbClr>
            </a:solidFill>
            <a:ln>
              <a:solidFill>
                <a:schemeClr val="accent1"/>
              </a:solidFill>
            </a:ln>
          </p:spPr>
          <p:txBody>
            <a:bodyPr vert="horz" lIns="72000" tIns="45720" rIns="7200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0,064</a:t>
              </a: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112862" y="1280734"/>
            <a:ext cx="8948011" cy="319288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Совершенствование законодательства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21563" y="4016291"/>
            <a:ext cx="8927642" cy="31236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качества закупочной деятельности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34310"/>
              </p:ext>
            </p:extLst>
          </p:nvPr>
        </p:nvGraphicFramePr>
        <p:xfrm>
          <a:off x="672973" y="1682816"/>
          <a:ext cx="8376232" cy="236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232">
                  <a:extLst>
                    <a:ext uri="{9D8B030D-6E8A-4147-A177-3AD203B41FA5}">
                      <a16:colId xmlns:a16="http://schemas.microsoft.com/office/drawing/2014/main" val="406718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Расширение горизонта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планирования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закупок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субъектов МСП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3 лет</a:t>
                      </a:r>
                    </a:p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006525"/>
                  </a:ext>
                </a:extLst>
              </a:tr>
              <a:tr h="714595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Введение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административной ответственности за нарушение сроков оплаты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договорам, заключенным с субъектами МСП, в соответствии с Законом № 223-ФЗ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1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Внесение изменений в законодательство в целях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установления возможности оказания крупнейшими заказчиками мер поддержки субъектам МСП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(в том числе финансовой, имущественной и иных форм поддержки)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целях их потенциального участия в закупках крупнейших заказчиков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85915"/>
                  </a:ext>
                </a:extLst>
              </a:tr>
            </a:tbl>
          </a:graphicData>
        </a:graphic>
      </p:graphicFrame>
      <p:sp>
        <p:nvSpPr>
          <p:cNvPr id="93" name="Скругленный прямоугольник 92"/>
          <p:cNvSpPr/>
          <p:nvPr/>
        </p:nvSpPr>
        <p:spPr>
          <a:xfrm>
            <a:off x="122864" y="6624967"/>
            <a:ext cx="8926341" cy="30735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системы акселерации субъектов МСП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44342"/>
              </p:ext>
            </p:extLst>
          </p:nvPr>
        </p:nvGraphicFramePr>
        <p:xfrm>
          <a:off x="677058" y="6959708"/>
          <a:ext cx="8488772" cy="143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772">
                  <a:extLst>
                    <a:ext uri="{9D8B030D-6E8A-4147-A177-3AD203B41FA5}">
                      <a16:colId xmlns:a16="http://schemas.microsoft.com/office/drawing/2014/main" val="4067184725"/>
                    </a:ext>
                  </a:extLst>
                </a:gridCol>
              </a:tblGrid>
              <a:tr h="609372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Осуществление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консолидированной поддержки инновационных, высокотехнологичный субъектов МСП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 том числе стартап-предприятий и «газелей»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00652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Формирование с учетом предложений органов государственной власти субъектов Российской Федерации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реестра производственных субъектов МСП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потенциальных поставщиков крупнейших заказчиков, включающий не менее </a:t>
                      </a:r>
                      <a:r>
                        <a:rPr lang="ru-RU" sz="1600" b="1" kern="1200" dirty="0">
                          <a:solidFill>
                            <a:srgbClr val="BC0512"/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60 тысяч субъектов МСП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2024</a:t>
                      </a:r>
                      <a:r>
                        <a:rPr lang="ru-RU" sz="1600" b="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году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11295"/>
                  </a:ext>
                </a:extLst>
              </a:tr>
            </a:tbl>
          </a:graphicData>
        </a:graphic>
      </p:graphicFrame>
      <p:pic>
        <p:nvPicPr>
          <p:cNvPr id="96" name="Рисунок 9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" y="2416026"/>
            <a:ext cx="424110" cy="42411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1" y="7782090"/>
            <a:ext cx="518074" cy="41729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1" y="4431343"/>
            <a:ext cx="396141" cy="39614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4" y="3175457"/>
            <a:ext cx="476507" cy="476507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" y="6983685"/>
            <a:ext cx="552735" cy="552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" y="1625623"/>
            <a:ext cx="651322" cy="651322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1109153" y="2226544"/>
            <a:ext cx="1332118" cy="24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72000" tIns="45720" rIns="7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/>
            <a:r>
              <a:rPr lang="ru-RU" sz="1200" b="1" dirty="0">
                <a:solidFill>
                  <a:srgbClr val="BC0512"/>
                </a:solidFill>
                <a:latin typeface="Arial Narrow" panose="020B0606020202030204" pitchFamily="34" charset="0"/>
                <a:ea typeface="+mn-ea"/>
                <a:cs typeface="Arial"/>
              </a:rPr>
              <a:t>ТРЛН РУБЛЕЙ</a:t>
            </a:r>
            <a:endParaRPr lang="ru-RU" sz="1000" b="1" dirty="0">
              <a:solidFill>
                <a:srgbClr val="BC0512"/>
              </a:solidFill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9216786" y="2230883"/>
            <a:ext cx="1332118" cy="24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72000" tIns="45720" rIns="72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/>
            <a:r>
              <a:rPr lang="ru-RU" sz="1200" b="1" dirty="0">
                <a:solidFill>
                  <a:srgbClr val="BC0512"/>
                </a:solidFill>
                <a:latin typeface="Arial Narrow" panose="020B0606020202030204" pitchFamily="34" charset="0"/>
                <a:ea typeface="+mn-ea"/>
                <a:cs typeface="Arial"/>
              </a:rPr>
              <a:t>ГОД</a:t>
            </a:r>
            <a:endParaRPr lang="ru-RU" sz="1000" b="1" dirty="0">
              <a:solidFill>
                <a:srgbClr val="BC0512"/>
              </a:solidFill>
              <a:latin typeface="Arial Narrow" panose="020B0606020202030204" pitchFamily="34" charset="0"/>
              <a:ea typeface="+mn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39455"/>
              </p:ext>
            </p:extLst>
          </p:nvPr>
        </p:nvGraphicFramePr>
        <p:xfrm>
          <a:off x="568158" y="4322427"/>
          <a:ext cx="8496300" cy="2296795"/>
        </p:xfrm>
        <a:graphic>
          <a:graphicData uri="http://schemas.openxmlformats.org/drawingml/2006/table">
            <a:tbl>
              <a:tblPr firstRow="1" firstCol="1" bandRow="1"/>
              <a:tblGrid>
                <a:gridCol w="8496300">
                  <a:extLst>
                    <a:ext uri="{9D8B030D-6E8A-4147-A177-3AD203B41FA5}">
                      <a16:colId xmlns:a16="http://schemas.microsoft.com/office/drawing/2014/main" val="3268149094"/>
                    </a:ext>
                  </a:extLst>
                </a:gridCol>
              </a:tblGrid>
              <a:tr h="69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объема закупок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субъектов МСП </a:t>
                      </a:r>
                      <a:r>
                        <a:rPr lang="ru-RU" sz="16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территории ДФО 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b="1" dirty="0">
                          <a:solidFill>
                            <a:srgbClr val="BC051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млрд рублей 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2024 году </a:t>
                      </a:r>
                      <a:b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2016 году объем таких закупок составлял </a:t>
                      </a:r>
                      <a:r>
                        <a:rPr lang="ru-RU" sz="14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39,78 млрд рублей</a:t>
                      </a: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итогам 2018 года - </a:t>
                      </a:r>
                      <a:r>
                        <a:rPr lang="ru-RU" sz="14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102,27 млрд рублей</a:t>
                      </a:r>
                      <a:br>
                        <a:rPr lang="ru-RU" sz="14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b="1" kern="1200" dirty="0">
                          <a:solidFill>
                            <a:srgbClr val="BC051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в 2,57 раз)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387721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объема закупок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субъектов МСП на </a:t>
                      </a:r>
                      <a:r>
                        <a:rPr lang="ru-RU" sz="16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территории СКФО 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BC051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млрд рублей </a:t>
                      </a:r>
                      <a: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2024 году </a:t>
                      </a:r>
                      <a:br>
                        <a:rPr lang="ru-RU" sz="16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2016 году объем таких закупок составлял </a:t>
                      </a:r>
                      <a:r>
                        <a:rPr lang="ru-RU" sz="14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7,312 млрд рублей</a:t>
                      </a: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итогам 2018 года – </a:t>
                      </a:r>
                      <a:r>
                        <a:rPr lang="ru-RU" sz="1400" b="1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56,37 млрд рублей</a:t>
                      </a: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b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20386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b="1" kern="1200" dirty="0">
                          <a:solidFill>
                            <a:srgbClr val="BC051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в 7,71 раз)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14504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электронной платформы для развития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факторинга </a:t>
                      </a:r>
                      <a:r>
                        <a:rPr lang="ru-RU" sz="2268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rgbClr val="BC051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172416"/>
                  </a:ext>
                </a:extLst>
              </a:tr>
            </a:tbl>
          </a:graphicData>
        </a:graphic>
      </p:graphicFrame>
      <p:sp>
        <p:nvSpPr>
          <p:cNvPr id="42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5294997"/>
            <a:ext cx="396141" cy="3961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" y="5941914"/>
            <a:ext cx="437384" cy="4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0" y="1"/>
            <a:ext cx="12605596" cy="1112522"/>
          </a:xfrm>
          <a:prstGeom prst="rect">
            <a:avLst/>
          </a:prstGeom>
          <a:blipFill>
            <a:blip r:embed="rId3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39850" y="1966096"/>
            <a:ext cx="3948056" cy="2298322"/>
          </a:xfrm>
          <a:prstGeom prst="rect">
            <a:avLst/>
          </a:prstGeom>
          <a:noFill/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аключено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Соглашение о взаимодействии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Минспорта России и АО «Корпорация «МСП» (от 25.07.2018 № 139/С-163) и утвержден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 мероприятий («дорожная карта»),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направленный на организацию взаимодействия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7276" y="1890345"/>
            <a:ext cx="7074776" cy="337063"/>
          </a:xfrm>
          <a:prstGeom prst="rect">
            <a:avLst/>
          </a:prstGeom>
          <a:solidFill>
            <a:srgbClr val="1F4E79"/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мероприятия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42315"/>
              </p:ext>
            </p:extLst>
          </p:nvPr>
        </p:nvGraphicFramePr>
        <p:xfrm>
          <a:off x="5307276" y="2217777"/>
          <a:ext cx="7074776" cy="207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776">
                  <a:extLst>
                    <a:ext uri="{9D8B030D-6E8A-4147-A177-3AD203B41FA5}">
                      <a16:colId xmlns:a16="http://schemas.microsoft.com/office/drawing/2014/main" val="660945515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marL="33528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финансовая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поддержка субъектов МСП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175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4507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3528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доступа к закупкам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крупнейших заказчиков субъектов МСП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175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66572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33528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информационно-маркетинговая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с использованием Портала Бизнес-навигатора МСП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175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74105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33528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имущественная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поддержка субъектам МСП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175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576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33528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взаимодействие по вопросам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правового регулирования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предпринимательства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7175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15159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237912" y="2058876"/>
            <a:ext cx="841348" cy="2112711"/>
          </a:xfrm>
          <a:prstGeom prst="rightArrow">
            <a:avLst>
              <a:gd name="adj1" fmla="val 50000"/>
              <a:gd name="adj2" fmla="val 51279"/>
            </a:avLst>
          </a:prstGeom>
          <a:solidFill>
            <a:srgbClr val="223E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03506"/>
              </p:ext>
            </p:extLst>
          </p:nvPr>
        </p:nvGraphicFramePr>
        <p:xfrm>
          <a:off x="139849" y="4377160"/>
          <a:ext cx="12242203" cy="41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203">
                  <a:extLst>
                    <a:ext uri="{9D8B030D-6E8A-4147-A177-3AD203B41FA5}">
                      <a16:colId xmlns:a16="http://schemas.microsoft.com/office/drawing/2014/main" val="110412488"/>
                    </a:ext>
                  </a:extLst>
                </a:gridCol>
              </a:tblGrid>
              <a:tr h="1079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Закупки, обеспечен </a:t>
                      </a: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прирост</a:t>
                      </a: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2018 году: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объема закупок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 крупнейших заказчиков в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2,16 млрд руб.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количества поставщиков </a:t>
                      </a: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субъектов МСП в сфере физической культуры и спорта в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13,9 раз – 348 </a:t>
                      </a: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поставщиков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количества заключенных договоров </a:t>
                      </a: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21,3 раз </a:t>
                      </a: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555</a:t>
                      </a:r>
                      <a:r>
                        <a:rPr kumimoji="0" lang="ru-RU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договоров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02096"/>
                  </a:ext>
                </a:extLst>
              </a:tr>
              <a:tr h="93427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ru-RU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Финансы:</a:t>
                      </a:r>
                    </a:p>
                    <a:p>
                      <a:pPr marL="285750" marR="0" lvl="0" indent="-28575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вида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льготных финансовых продуктов по ставке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8,5%-9,6% </a:t>
                      </a:r>
                      <a:r>
                        <a:rPr lang="ru-RU" sz="1500" b="0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«Бизнес 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навигатор спорт»,</a:t>
                      </a:r>
                      <a:r>
                        <a:rPr lang="ru-RU" sz="15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«Спорт закупка»,</a:t>
                      </a:r>
                      <a:r>
                        <a:rPr lang="ru-RU" sz="15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«Спорт комплекс»)</a:t>
                      </a:r>
                    </a:p>
                    <a:p>
                      <a:pPr marL="285750" marR="0" lvl="0" indent="-28575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</a:t>
                      </a:r>
                      <a:r>
                        <a:rPr lang="ru-RU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лизинговый продукт «Спорт и туризм»</a:t>
                      </a:r>
                    </a:p>
                    <a:p>
                      <a:pPr marL="285750" marR="0" lvl="0" indent="-28575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продукт в рамках НГС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Согарантия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для развития физической культуры и спорта»)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00037"/>
                  </a:ext>
                </a:extLst>
              </a:tr>
              <a:tr h="8262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Информационно – маркетинговая поддержка: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Портале Бизнес-Навигатор МСП на данный момент доступны сервисы по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подбору помещений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развития производства спортивного оборудования и инвентаря, а также </a:t>
                      </a: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каталог франшиз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включающий франшизы фитнес-клубов</a:t>
                      </a:r>
                      <a:endParaRPr kumimoji="0" lang="ru-RU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00207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Имущество: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взаимодействия с органами государственной власти по вопросу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подбора из государственной и (или) муниципальной собственности объектов недвижимого имущества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соответствующих критериям и пригодных для предоставления в аренду или безвозмездное пользование субъектам МСП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сфере физической культуры и спорта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5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предусматривающего в том числе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подбор и предоставление помещений, предназначенных для проведения физкультурных мероприятий и (или) спортивных мероприятий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32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3143" y="1067809"/>
            <a:ext cx="1175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C00000"/>
                </a:solidFill>
              </a:rPr>
              <a:t>Президент Российской Федерации В.В. Путин </a:t>
            </a:r>
            <a:r>
              <a:rPr lang="ru-RU" sz="1600" i="1" dirty="0">
                <a:solidFill>
                  <a:srgbClr val="002060"/>
                </a:solidFill>
              </a:rPr>
              <a:t>в ходе выступления на форуме ОПОРЫ РОССИИ «Малый бизнес – национальный проект!» дал поручение </a:t>
            </a:r>
            <a:r>
              <a:rPr lang="ru-RU" sz="1600" b="1" i="1" dirty="0">
                <a:solidFill>
                  <a:srgbClr val="002060"/>
                </a:solidFill>
              </a:rPr>
              <a:t>АО «Корпорация «МСП»</a:t>
            </a:r>
            <a:r>
              <a:rPr lang="ru-RU" sz="1600" i="1" dirty="0">
                <a:solidFill>
                  <a:srgbClr val="002060"/>
                </a:solidFill>
              </a:rPr>
              <a:t> совместно с </a:t>
            </a:r>
            <a:r>
              <a:rPr lang="ru-RU" sz="1600" b="1" i="1" dirty="0" err="1">
                <a:solidFill>
                  <a:srgbClr val="002060"/>
                </a:solidFill>
              </a:rPr>
              <a:t>Минспортом</a:t>
            </a:r>
            <a:r>
              <a:rPr lang="ru-RU" sz="1600" b="1" i="1" dirty="0">
                <a:solidFill>
                  <a:srgbClr val="002060"/>
                </a:solidFill>
              </a:rPr>
              <a:t> Росси</a:t>
            </a:r>
            <a:r>
              <a:rPr lang="ru-RU" sz="1600" i="1" dirty="0">
                <a:solidFill>
                  <a:srgbClr val="002060"/>
                </a:solidFill>
              </a:rPr>
              <a:t>и держать направление поддержки субъектов МСП в сфере </a:t>
            </a:r>
            <a:r>
              <a:rPr lang="ru-RU" sz="1600" b="1" i="1" dirty="0">
                <a:solidFill>
                  <a:srgbClr val="002060"/>
                </a:solidFill>
              </a:rPr>
              <a:t>физической культуры и спорта</a:t>
            </a:r>
            <a:r>
              <a:rPr lang="ru-RU" sz="1600" i="1" dirty="0">
                <a:solidFill>
                  <a:srgbClr val="002060"/>
                </a:solidFill>
              </a:rPr>
              <a:t> в зоне особого внимания.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300" y="22488"/>
            <a:ext cx="9181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ПОДДЕРЖКА СУБЪЕКТОВ МСП В СФЕРЕ </a:t>
            </a:r>
          </a:p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ФИЗИЧЕСКОЙ КУЛЬТУРЫ И СПОРТА</a:t>
            </a:r>
            <a:endParaRPr 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735068" y="1761496"/>
            <a:ext cx="984298" cy="444817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defTabSz="298330">
              <a:defRPr/>
            </a:pPr>
            <a:r>
              <a:rPr lang="ru-RU" sz="107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2017 </a:t>
            </a:r>
          </a:p>
          <a:p>
            <a:pPr defTabSz="298330">
              <a:defRPr/>
            </a:pPr>
            <a:r>
              <a:rPr lang="ru-RU" sz="107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2018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765928" y="1298333"/>
            <a:ext cx="1139862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8330"/>
            <a:r>
              <a:rPr lang="ru-RU" sz="2249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2 406</a:t>
            </a:r>
          </a:p>
        </p:txBody>
      </p:sp>
      <p:sp>
        <p:nvSpPr>
          <p:cNvPr id="117" name="Стрелка вправо 116"/>
          <p:cNvSpPr/>
          <p:nvPr/>
        </p:nvSpPr>
        <p:spPr>
          <a:xfrm>
            <a:off x="1133005" y="1376281"/>
            <a:ext cx="2483543" cy="295726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203E70"/>
          </a:solidFill>
          <a:ln>
            <a:solidFill>
              <a:srgbClr val="25406F"/>
            </a:solidFill>
          </a:ln>
        </p:spPr>
        <p:txBody>
          <a:bodyPr wrap="square" lIns="38531" tIns="0" rIns="0" bIns="0" rtlCol="0" anchor="ctr"/>
          <a:lstStyle/>
          <a:p>
            <a:pPr defTabSz="298330"/>
            <a:r>
              <a:rPr lang="ru-RU" sz="1687" b="1" dirty="0">
                <a:solidFill>
                  <a:prstClr val="white"/>
                </a:solidFill>
                <a:latin typeface="Arial Narrow" panose="020B0606020202030204" pitchFamily="34" charset="0"/>
              </a:rPr>
              <a:t>Рассмотрено</a:t>
            </a:r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 субъектов МСП:</a:t>
            </a:r>
            <a:endParaRPr lang="ru-RU" sz="1312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Стрелка вправо 117"/>
          <p:cNvSpPr/>
          <p:nvPr/>
        </p:nvSpPr>
        <p:spPr>
          <a:xfrm>
            <a:off x="7328694" y="1404167"/>
            <a:ext cx="2478141" cy="295726"/>
          </a:xfrm>
          <a:prstGeom prst="rightArrow">
            <a:avLst>
              <a:gd name="adj1" fmla="val 100000"/>
              <a:gd name="adj2" fmla="val 32068"/>
            </a:avLst>
          </a:prstGeom>
          <a:solidFill>
            <a:srgbClr val="203E70"/>
          </a:solidFill>
          <a:ln>
            <a:solidFill>
              <a:srgbClr val="25406F"/>
            </a:solidFill>
          </a:ln>
        </p:spPr>
        <p:txBody>
          <a:bodyPr wrap="square" lIns="38531" tIns="0" rIns="0" bIns="0" rtlCol="0" anchor="ctr"/>
          <a:lstStyle/>
          <a:p>
            <a:pPr defTabSz="298330"/>
            <a:r>
              <a:rPr lang="ru-RU" sz="1687" b="1" dirty="0">
                <a:solidFill>
                  <a:prstClr val="white"/>
                </a:solidFill>
                <a:latin typeface="Arial Narrow" panose="020B0606020202030204" pitchFamily="34" charset="0"/>
              </a:rPr>
              <a:t>Отобрано субъектов МСП:</a:t>
            </a:r>
            <a:endParaRPr lang="ru-RU" sz="1687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926329" y="1311591"/>
            <a:ext cx="947216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8330"/>
            <a:r>
              <a:rPr lang="ru-RU" sz="2249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440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3556" y="1779148"/>
            <a:ext cx="592957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8330"/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ru-RU" altLang="ru-RU" sz="1312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Рабочей группой </a:t>
            </a:r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утверждены индивидуальные карты развития </a:t>
            </a:r>
            <a:r>
              <a:rPr lang="ru-RU" altLang="ru-RU" sz="1125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27 </a:t>
            </a:r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проектов</a:t>
            </a:r>
            <a:b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</a:br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ru-RU" altLang="ru-RU" sz="1312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1 очереди, </a:t>
            </a:r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из которых </a:t>
            </a:r>
            <a:r>
              <a:rPr lang="ru-RU" sz="1312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16</a:t>
            </a:r>
            <a:r>
              <a:rPr 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субъектам МСП оказана поддержка, </a:t>
            </a:r>
            <a:r>
              <a:rPr lang="ru-RU" altLang="ru-RU" sz="1125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в том числе: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6951" y="1764670"/>
            <a:ext cx="4708319" cy="27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8330"/>
            <a:r>
              <a:rPr lang="ru-RU" altLang="ru-RU" sz="1044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ru-RU" altLang="ru-RU" sz="1174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В рамках </a:t>
            </a:r>
            <a:r>
              <a:rPr lang="ru-RU" altLang="ru-RU" sz="1174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2 очереди </a:t>
            </a:r>
            <a:r>
              <a:rPr lang="ru-RU" altLang="ru-RU" sz="1174" b="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отобрано </a:t>
            </a:r>
            <a:r>
              <a:rPr lang="ru-RU" altLang="ru-RU" sz="1174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96 проектов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591178" y="2033387"/>
            <a:ext cx="5859816" cy="964513"/>
            <a:chOff x="7022882" y="1742408"/>
            <a:chExt cx="4953766" cy="102916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022882" y="2230056"/>
              <a:ext cx="1513280" cy="40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9360"/>
              <a:r>
                <a:rPr lang="ru-RU" sz="937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Инновационные поставщики крупнейших заказчиков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0376627" y="2225952"/>
              <a:ext cx="1600021" cy="40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9360"/>
              <a:r>
                <a:rPr lang="ru-RU" sz="937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Информация представлена институтами развития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475722" y="2257820"/>
              <a:ext cx="1997067" cy="51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9360"/>
              <a:r>
                <a:rPr lang="ru-RU" sz="84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Участники проекта </a:t>
              </a:r>
              <a:r>
                <a:rPr lang="ru-RU" sz="843" dirty="0" err="1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Техуспех</a:t>
              </a:r>
              <a:r>
                <a:rPr lang="ru-RU" sz="84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, приоритетного проекта Минэкономразвития России «Поддержка частных высокотехнологических компаний-лидеров»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7208663" y="1742408"/>
              <a:ext cx="4406329" cy="504656"/>
              <a:chOff x="8241744" y="1902446"/>
              <a:chExt cx="6329519" cy="623557"/>
            </a:xfrm>
          </p:grpSpPr>
          <p:sp>
            <p:nvSpPr>
              <p:cNvPr id="57" name="object 10"/>
              <p:cNvSpPr/>
              <p:nvPr/>
            </p:nvSpPr>
            <p:spPr>
              <a:xfrm>
                <a:off x="8241744" y="1902446"/>
                <a:ext cx="6329519" cy="623557"/>
              </a:xfrm>
              <a:custGeom>
                <a:avLst/>
                <a:gdLst/>
                <a:ahLst/>
                <a:cxnLst/>
                <a:rect l="l" t="t" r="r" b="b"/>
                <a:pathLst>
                  <a:path w="10692130" h="423545">
                    <a:moveTo>
                      <a:pt x="10692003" y="0"/>
                    </a:moveTo>
                    <a:lnTo>
                      <a:pt x="0" y="0"/>
                    </a:lnTo>
                    <a:lnTo>
                      <a:pt x="0" y="423329"/>
                    </a:lnTo>
                    <a:lnTo>
                      <a:pt x="10692003" y="423329"/>
                    </a:lnTo>
                    <a:lnTo>
                      <a:pt x="10692003" y="0"/>
                    </a:lnTo>
                    <a:close/>
                  </a:path>
                </a:pathLst>
              </a:custGeom>
              <a:solidFill>
                <a:srgbClr val="F3F3F3"/>
              </a:solidFill>
            </p:spPr>
            <p:txBody>
              <a:bodyPr wrap="square" lIns="0" tIns="0" rIns="0" bIns="0" rtlCol="0"/>
              <a:lstStyle/>
              <a:p>
                <a:pPr defTabSz="229360">
                  <a:spcBef>
                    <a:spcPts val="302"/>
                  </a:spcBef>
                </a:pPr>
                <a:endParaRPr lang="ru-RU" altLang="ru-RU" sz="1500" b="1" dirty="0">
                  <a:solidFill>
                    <a:srgbClr val="25406F"/>
                  </a:solidFill>
                  <a:latin typeface="Arial Narrow" panose="020B0606020202030204" pitchFamily="34" charset="0"/>
                  <a:cs typeface="Trebuchet MS"/>
                </a:endParaRPr>
              </a:p>
            </p:txBody>
          </p:sp>
          <p:sp>
            <p:nvSpPr>
              <p:cNvPr id="58" name="Стрелка вправо 57"/>
              <p:cNvSpPr/>
              <p:nvPr/>
            </p:nvSpPr>
            <p:spPr>
              <a:xfrm rot="5400000">
                <a:off x="8872245" y="1660836"/>
                <a:ext cx="574136" cy="1141661"/>
              </a:xfrm>
              <a:prstGeom prst="rightArrow">
                <a:avLst>
                  <a:gd name="adj1" fmla="val 28261"/>
                  <a:gd name="adj2" fmla="val 72917"/>
                </a:avLst>
              </a:prstGeom>
              <a:noFill/>
              <a:ln>
                <a:solidFill>
                  <a:srgbClr val="1F3A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9360">
                  <a:defRPr/>
                </a:pPr>
                <a:endParaRPr lang="ru-RU" sz="843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8870483" y="2029992"/>
                <a:ext cx="854938" cy="38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29360">
                  <a:spcBef>
                    <a:spcPts val="302"/>
                  </a:spcBef>
                </a:pPr>
                <a:r>
                  <a:rPr lang="ru-RU" altLang="ru-RU" sz="1312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Trebuchet MS"/>
                  </a:rPr>
                  <a:t>58%</a:t>
                </a: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1159699" y="2037620"/>
                <a:ext cx="920482" cy="38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29360">
                  <a:spcBef>
                    <a:spcPts val="302"/>
                  </a:spcBef>
                </a:pPr>
                <a:r>
                  <a:rPr lang="ru-RU" altLang="ru-RU" sz="1312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Trebuchet MS"/>
                  </a:rPr>
                  <a:t>25%</a:t>
                </a: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13568708" y="2005245"/>
                <a:ext cx="826614" cy="38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29360">
                  <a:spcBef>
                    <a:spcPts val="302"/>
                  </a:spcBef>
                </a:pPr>
                <a:r>
                  <a:rPr lang="ru-RU" altLang="ru-RU" sz="1312" b="1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Trebuchet MS"/>
                  </a:rPr>
                  <a:t>17%</a:t>
                </a:r>
              </a:p>
            </p:txBody>
          </p:sp>
          <p:sp>
            <p:nvSpPr>
              <p:cNvPr id="84" name="Стрелка вправо 83"/>
              <p:cNvSpPr/>
              <p:nvPr/>
            </p:nvSpPr>
            <p:spPr>
              <a:xfrm rot="5400000">
                <a:off x="11169288" y="1660585"/>
                <a:ext cx="569624" cy="1141662"/>
              </a:xfrm>
              <a:prstGeom prst="rightArrow">
                <a:avLst>
                  <a:gd name="adj1" fmla="val 28261"/>
                  <a:gd name="adj2" fmla="val 72917"/>
                </a:avLst>
              </a:prstGeom>
              <a:noFill/>
              <a:ln>
                <a:solidFill>
                  <a:srgbClr val="1F3A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9360">
                  <a:defRPr/>
                </a:pPr>
                <a:endParaRPr lang="ru-RU" sz="843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5" name="Стрелка вправо 84"/>
              <p:cNvSpPr/>
              <p:nvPr/>
            </p:nvSpPr>
            <p:spPr>
              <a:xfrm rot="5400000">
                <a:off x="13583293" y="1636853"/>
                <a:ext cx="569626" cy="1141662"/>
              </a:xfrm>
              <a:prstGeom prst="rightArrow">
                <a:avLst>
                  <a:gd name="adj1" fmla="val 28261"/>
                  <a:gd name="adj2" fmla="val 72917"/>
                </a:avLst>
              </a:prstGeom>
              <a:noFill/>
              <a:ln>
                <a:solidFill>
                  <a:srgbClr val="1F3A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9360">
                  <a:defRPr/>
                </a:pPr>
                <a:endParaRPr lang="ru-RU" sz="843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8041267" y="2952184"/>
            <a:ext cx="3227198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87" b="1" u="sng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ТОП-5 </a:t>
            </a:r>
            <a:r>
              <a:rPr lang="ru-RU" altLang="ru-RU" sz="1125" b="1" u="sng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регионов</a:t>
            </a:r>
            <a:r>
              <a:rPr lang="ru-RU" altLang="ru-RU" sz="1687" b="1" u="sng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РФ </a:t>
            </a:r>
          </a:p>
          <a:p>
            <a:pPr algn="ctr"/>
            <a:r>
              <a:rPr lang="ru-RU" altLang="ru-RU" sz="1031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(по количеству зарегистрированных субъектов МСП</a:t>
            </a:r>
            <a:r>
              <a:rPr lang="ru-RU" altLang="ru-RU" sz="1125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) </a:t>
            </a:r>
          </a:p>
        </p:txBody>
      </p:sp>
      <p:graphicFrame>
        <p:nvGraphicFramePr>
          <p:cNvPr id="103" name="Диаграмма 102"/>
          <p:cNvGraphicFramePr/>
          <p:nvPr>
            <p:extLst>
              <p:ext uri="{D42A27DB-BD31-4B8C-83A1-F6EECF244321}">
                <p14:modId xmlns:p14="http://schemas.microsoft.com/office/powerpoint/2010/main" val="2122095927"/>
              </p:ext>
            </p:extLst>
          </p:nvPr>
        </p:nvGraphicFramePr>
        <p:xfrm>
          <a:off x="5273488" y="3524795"/>
          <a:ext cx="6785684" cy="13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2563683848"/>
              </p:ext>
            </p:extLst>
          </p:nvPr>
        </p:nvGraphicFramePr>
        <p:xfrm>
          <a:off x="5616496" y="5240271"/>
          <a:ext cx="6334606" cy="147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02936" y="1741873"/>
            <a:ext cx="11348165" cy="37275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602936" y="2356923"/>
            <a:ext cx="5410026" cy="318714"/>
          </a:xfrm>
          <a:prstGeom prst="roundRect">
            <a:avLst>
              <a:gd name="adj" fmla="val 4979"/>
            </a:avLst>
          </a:prstGeom>
          <a:solidFill>
            <a:srgbClr val="203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6786"/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Финансовая поддержка – оказана </a:t>
            </a:r>
            <a:r>
              <a:rPr lang="ru-RU" sz="2250" b="1" dirty="0">
                <a:solidFill>
                  <a:srgbClr val="FF8230"/>
                </a:solidFill>
                <a:latin typeface="Arial Narrow" panose="020B0606020202030204" pitchFamily="34" charset="0"/>
              </a:rPr>
              <a:t>9</a:t>
            </a:r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 субъектам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02938" y="2652386"/>
            <a:ext cx="5410025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683" indent="-160683" algn="just" defTabSz="29833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5 субъектам МСП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предоставил кредитно-гарантийную поддержку на сумму </a:t>
            </a: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61,5 млн руб.</a:t>
            </a:r>
          </a:p>
          <a:p>
            <a:pPr marL="160683" indent="-160683" algn="just" defTabSz="29833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8 субъектам МСП 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Фонд содействия инновациям предоставил гранты и субсидии на общую сумму</a:t>
            </a:r>
            <a:r>
              <a:rPr lang="ru-RU" sz="1125" dirty="0">
                <a:solidFill>
                  <a:srgbClr val="E5581F"/>
                </a:solidFill>
                <a:latin typeface="Arial Narrow" panose="020B0606020202030204" pitchFamily="34" charset="0"/>
              </a:rPr>
              <a:t> </a:t>
            </a: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134,20 млн руб. 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12465" y="3512935"/>
            <a:ext cx="5400497" cy="329821"/>
          </a:xfrm>
          <a:prstGeom prst="roundRect">
            <a:avLst>
              <a:gd name="adj" fmla="val 4979"/>
            </a:avLst>
          </a:prstGeom>
          <a:solidFill>
            <a:srgbClr val="203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6786"/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Расширение доступа к закупкам – оказана </a:t>
            </a:r>
            <a:r>
              <a:rPr lang="ru-RU" sz="2250" b="1" dirty="0">
                <a:solidFill>
                  <a:srgbClr val="FF8230"/>
                </a:solidFill>
                <a:latin typeface="Arial Narrow" panose="020B0606020202030204" pitchFamily="34" charset="0"/>
              </a:rPr>
              <a:t>16</a:t>
            </a:r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 субъектам 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32742" y="4764425"/>
            <a:ext cx="5380219" cy="307082"/>
          </a:xfrm>
          <a:prstGeom prst="roundRect">
            <a:avLst>
              <a:gd name="adj" fmla="val 4979"/>
            </a:avLst>
          </a:prstGeom>
          <a:solidFill>
            <a:srgbClr val="203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6786"/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Имущественная поддержка – оказана </a:t>
            </a:r>
            <a:r>
              <a:rPr lang="ru-RU" sz="2250" b="1" dirty="0">
                <a:solidFill>
                  <a:srgbClr val="FF8230"/>
                </a:solidFill>
                <a:latin typeface="Arial Narrow" panose="020B0606020202030204" pitchFamily="34" charset="0"/>
              </a:rPr>
              <a:t>8</a:t>
            </a:r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 субъектам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02937" y="5527424"/>
            <a:ext cx="5410025" cy="348610"/>
          </a:xfrm>
          <a:prstGeom prst="roundRect">
            <a:avLst>
              <a:gd name="adj" fmla="val 4979"/>
            </a:avLst>
          </a:prstGeom>
          <a:solidFill>
            <a:srgbClr val="203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16786"/>
            <a:r>
              <a:rPr lang="ru-RU" sz="1125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Правовая, информационно-маркетинговая поддержка – </a:t>
            </a:r>
            <a:r>
              <a:rPr lang="ru-RU" sz="2250" b="1" dirty="0">
                <a:solidFill>
                  <a:srgbClr val="FF8230"/>
                </a:solidFill>
                <a:latin typeface="Arial Narrow" panose="020B0606020202030204" pitchFamily="34" charset="0"/>
              </a:rPr>
              <a:t>5</a:t>
            </a:r>
            <a:r>
              <a:rPr lang="ru-RU" sz="1312" b="1" dirty="0">
                <a:solidFill>
                  <a:prstClr val="white"/>
                </a:solidFill>
                <a:latin typeface="Arial Narrow" panose="020B0606020202030204" pitchFamily="34" charset="0"/>
              </a:rPr>
              <a:t> субъектам  </a:t>
            </a:r>
            <a:endParaRPr lang="ru-RU" sz="1125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4528" y="3821983"/>
            <a:ext cx="5408433" cy="7848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defTabSz="298330"/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АО «Корпорация «МСП», крупнейшими заказчиками оказана поддержка в части доступа к закупкам крупнейших заказчиков </a:t>
            </a: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16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субъектам МСП, в том числе 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проведено </a:t>
            </a:r>
            <a:r>
              <a:rPr lang="ru-RU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 рабочих встреч с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крупнейшими заказчиками (ПАО НК «Роснефть», ОАО «РЖД», ГК «</a:t>
            </a:r>
            <a:r>
              <a:rPr lang="ru-RU" sz="1125" b="1" dirty="0" err="1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Росатом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», ПАО «ОАК»,АО «Концерн ВКО «Алмаз-Антей»)</a:t>
            </a:r>
            <a:endParaRPr lang="ru-RU" sz="1125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33557" y="5071506"/>
            <a:ext cx="537940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958" indent="-152958" defTabSz="298330">
              <a:buFont typeface="Wingdings" panose="05000000000000000000" pitchFamily="2" charset="2"/>
              <a:buChar char="ü"/>
            </a:pP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организована работа 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по подбору объектов недвижимого имущества</a:t>
            </a:r>
          </a:p>
          <a:p>
            <a:pPr marL="152958" indent="-152958" defTabSz="298330">
              <a:buFont typeface="Wingdings" panose="05000000000000000000" pitchFamily="2" charset="2"/>
              <a:buChar char="ü"/>
            </a:pPr>
            <a:r>
              <a:rPr lang="en-US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c </a:t>
            </a:r>
            <a:r>
              <a:rPr lang="en-US" sz="1125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субъектами МСП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заключены договоры аренды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02937" y="5926871"/>
            <a:ext cx="541002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8330"/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В результате проведенных совместных встреч запланировано совместно осуществить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ряд системных мероприятий</a:t>
            </a:r>
            <a:r>
              <a:rPr lang="ru-RU" sz="1125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 по выводу компаний </a:t>
            </a:r>
            <a:r>
              <a:rPr lang="ru-RU" sz="1125" b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на внешние рынки</a:t>
            </a:r>
            <a:endParaRPr lang="en-US" sz="1125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550" y="7194703"/>
            <a:ext cx="11103749" cy="493488"/>
          </a:xfrm>
          <a:prstGeom prst="rect">
            <a:avLst/>
          </a:prstGeom>
          <a:solidFill>
            <a:srgbClr val="203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74" b="1" dirty="0">
                <a:latin typeface="Arial Narrow" panose="020B0606020202030204" pitchFamily="34" charset="0"/>
              </a:rPr>
              <a:t>С 14 февраля 2019 г. открыт прием заявок на участие в программе поддержки «газелей»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6" y="7143059"/>
            <a:ext cx="562299" cy="563390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7594889" y="4935050"/>
            <a:ext cx="41268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u="sng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ТОП-5</a:t>
            </a:r>
            <a:r>
              <a:rPr lang="ru-RU" sz="1031" b="1" u="sng" dirty="0">
                <a:solidFill>
                  <a:srgbClr val="25406F"/>
                </a:solidFill>
                <a:latin typeface="Arial Narrow" panose="020B0606020202030204" pitchFamily="34" charset="0"/>
                <a:cs typeface="Trebuchet MS"/>
              </a:rPr>
              <a:t> видов экономической деятельности</a:t>
            </a:r>
          </a:p>
        </p:txBody>
      </p:sp>
      <p:sp>
        <p:nvSpPr>
          <p:cNvPr id="38" name="object 2"/>
          <p:cNvSpPr/>
          <p:nvPr/>
        </p:nvSpPr>
        <p:spPr>
          <a:xfrm>
            <a:off x="0" y="1"/>
            <a:ext cx="12605596" cy="1112522"/>
          </a:xfrm>
          <a:prstGeom prst="rect">
            <a:avLst/>
          </a:prstGeom>
          <a:blipFill>
            <a:blip r:embed="rId6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28206" y="205296"/>
            <a:ext cx="8228205" cy="594649"/>
          </a:xfrm>
          <a:prstGeom prst="rect">
            <a:avLst/>
          </a:prstGeom>
          <a:noFill/>
        </p:spPr>
        <p:txBody>
          <a:bodyPr wrap="square" lIns="22936" tIns="11467" rIns="0" bIns="11467" rtlCol="0" anchor="ctr">
            <a:noAutofit/>
          </a:bodyPr>
          <a:lstStyle/>
          <a:p>
            <a:pPr>
              <a:defRPr/>
            </a:pPr>
            <a:r>
              <a:rPr lang="ru-RU" altLang="ru-RU" sz="2600" b="1" kern="0" spc="-94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КОНСОЛИДИРОВАННАЯ ПОДДЕРЖКА «ГАЗЕЛЕЙ»</a:t>
            </a:r>
          </a:p>
        </p:txBody>
      </p:sp>
      <p:sp>
        <p:nvSpPr>
          <p:cNvPr id="40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7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485906" y="2621612"/>
            <a:ext cx="1199958" cy="542276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ru-RU" sz="1306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2017 </a:t>
            </a:r>
          </a:p>
          <a:p>
            <a:pPr>
              <a:defRPr/>
            </a:pPr>
            <a:r>
              <a:rPr lang="ru-RU" sz="1306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2018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57745" y="1689076"/>
            <a:ext cx="5806535" cy="871201"/>
          </a:xfrm>
          <a:prstGeom prst="rect">
            <a:avLst/>
          </a:prstGeom>
          <a:solidFill>
            <a:srgbClr val="EDEDED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87" b="1" dirty="0">
                <a:solidFill>
                  <a:srgbClr val="E5581F"/>
                </a:solidFill>
                <a:latin typeface="Arial Narrow" panose="020B0606020202030204" pitchFamily="34" charset="0"/>
              </a:rPr>
              <a:t>10 апреля 2018 г. </a:t>
            </a:r>
            <a:r>
              <a:rPr lang="ru-RU" sz="1687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Минюстом России </a:t>
            </a:r>
            <a:r>
              <a:rPr lang="ru-RU" sz="1687" b="1" dirty="0">
                <a:solidFill>
                  <a:srgbClr val="E5581F"/>
                </a:solidFill>
                <a:latin typeface="Arial Narrow" panose="020B0606020202030204" pitchFamily="34" charset="0"/>
              </a:rPr>
              <a:t>зарегистрирована </a:t>
            </a:r>
            <a:r>
              <a:rPr lang="ru-RU" sz="1687" dirty="0">
                <a:solidFill>
                  <a:srgbClr val="203864"/>
                </a:solidFill>
                <a:latin typeface="Arial Narrow" panose="020B0606020202030204" pitchFamily="34" charset="0"/>
              </a:rPr>
              <a:t>автономная некоммерческая организация </a:t>
            </a:r>
            <a:r>
              <a:rPr lang="ru-RU" sz="1687" b="1" dirty="0">
                <a:solidFill>
                  <a:srgbClr val="203864"/>
                </a:solidFill>
                <a:latin typeface="Arial Narrow" panose="020B0606020202030204" pitchFamily="34" charset="0"/>
              </a:rPr>
              <a:t>«Инновационный инжиниринговый центр» (ИИЦ)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81594" y="1715856"/>
            <a:ext cx="6123518" cy="1331435"/>
          </a:xfrm>
          <a:prstGeom prst="roundRect">
            <a:avLst/>
          </a:prstGeom>
          <a:solidFill>
            <a:srgbClr val="EDEDED"/>
          </a:solidFill>
          <a:ln w="6350">
            <a:solidFill>
              <a:srgbClr val="21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Цель: </a:t>
            </a:r>
            <a:r>
              <a:rPr lang="ru-RU" sz="1500" b="1" dirty="0">
                <a:solidFill>
                  <a:srgbClr val="E5581F"/>
                </a:solidFill>
                <a:latin typeface="Arial Narrow" panose="020B0606020202030204" pitchFamily="34" charset="0"/>
              </a:rPr>
              <a:t>формирование системного подхода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к созданию локальных кооперационных цепочек российских предприятий, в том числе субъектов МСП, инженерных и научных центров, для реализации инжиниринговых проектов </a:t>
            </a:r>
            <a:r>
              <a:rPr lang="ru-RU" sz="1500" b="1" dirty="0">
                <a:solidFill>
                  <a:srgbClr val="E5581F"/>
                </a:solidFill>
                <a:latin typeface="Arial Narrow" panose="020B0606020202030204" pitchFamily="34" charset="0"/>
              </a:rPr>
              <a:t>по созданию новых технологических решений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на основе российских технологий для крупнейших заказчиков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57746" y="2621613"/>
            <a:ext cx="5806535" cy="286083"/>
          </a:xfrm>
          <a:prstGeom prst="roundRect">
            <a:avLst>
              <a:gd name="adj" fmla="val 4979"/>
            </a:avLst>
          </a:prstGeom>
          <a:solidFill>
            <a:srgbClr val="2A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4275"/>
            <a:r>
              <a:rPr lang="ru-RU" sz="1687" b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Основные функции ИИЦ: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09860" y="3002287"/>
            <a:ext cx="5781722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содействие и обеспечение процесса внедрения научно-технологических разработок субъектов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выявление 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и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формализация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потребностей крупнейших заказчиков;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декомпозиция крупных высокотехнологичных проектов 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крупнейших заказчиков задачи, которые могут быть решены малыми и средними российскими копаниями;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подбор инжиниринговых и производственных субъектов МСП, обладающих соответствующими компетенциями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осуществление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интеграционной функции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для обеспечения реализации инжиниринговых проектов; 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определение мер и форм поддержки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высокотехнологичным субъектам МСП </a:t>
            </a:r>
            <a:b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</a:b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в целях их развития («</a:t>
            </a:r>
            <a:r>
              <a:rPr lang="ru-RU" sz="1500" dirty="0" err="1">
                <a:solidFill>
                  <a:srgbClr val="203864"/>
                </a:solidFill>
                <a:latin typeface="Arial Narrow" panose="020B0606020202030204" pitchFamily="34" charset="0"/>
              </a:rPr>
              <a:t>доращивания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») до уровня требований крупнейших заказчиков и участия в кооперационных цепочках;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повышение технологической готовности субъектов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;</a:t>
            </a:r>
          </a:p>
          <a:p>
            <a:pPr indent="186464">
              <a:buFont typeface="Wingdings" panose="05000000000000000000" pitchFamily="2" charset="2"/>
              <a:buChar char="ü"/>
            </a:pPr>
            <a:endParaRPr lang="ru-RU" sz="750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indent="186464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осуществление координации и мониторинга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результатов оказания мер поддержки инновационным, высокотехнологичным субъектам МСП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371407" y="3198315"/>
            <a:ext cx="6133703" cy="286083"/>
          </a:xfrm>
          <a:prstGeom prst="roundRect">
            <a:avLst>
              <a:gd name="adj" fmla="val 4979"/>
            </a:avLst>
          </a:prstGeom>
          <a:solidFill>
            <a:srgbClr val="2A4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4275"/>
            <a:r>
              <a:rPr lang="ru-RU" sz="1312" b="1" dirty="0">
                <a:solidFill>
                  <a:schemeClr val="bg1"/>
                </a:solidFill>
                <a:latin typeface="Arial Narrow" panose="020B0606020202030204" pitchFamily="34" charset="0"/>
              </a:rPr>
              <a:t>Взаимодействие АО «Корпорация «МСП» и ИИЦ: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9585007" y="3599881"/>
            <a:ext cx="0" cy="2624830"/>
          </a:xfrm>
          <a:prstGeom prst="line">
            <a:avLst/>
          </a:prstGeom>
          <a:ln>
            <a:solidFill>
              <a:srgbClr val="2A4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6368701" y="3599880"/>
            <a:ext cx="320284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6464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оказание АО «Корпорация «МСП» мер поддержки субъектам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в целях развития («</a:t>
            </a:r>
            <a:r>
              <a:rPr lang="ru-RU" sz="1500" b="1" dirty="0" err="1">
                <a:solidFill>
                  <a:srgbClr val="203864"/>
                </a:solidFill>
                <a:latin typeface="Arial Narrow" panose="020B0606020202030204" pitchFamily="34" charset="0"/>
              </a:rPr>
              <a:t>доращивания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»)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субъектов МСП до уровня требований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крупнейших заказчиков</a:t>
            </a:r>
          </a:p>
          <a:p>
            <a:pPr indent="186464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формирование кооперационных цепочек из субъектов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, инжиниринговых и научных центров для реализации инжиниринговых проектов по созданию технологических решений, требуемых крупнейшими заказчиками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695632" y="3599881"/>
            <a:ext cx="28094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6464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организация Взаимодействия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ИИЦ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с субъектами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 – потенциальными участниками инжиниринговых проектов, </a:t>
            </a:r>
            <a:b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</a:b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а также с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организациями, образующими инфраструктуру поддержки субъектов МСП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, </a:t>
            </a:r>
            <a:r>
              <a:rPr lang="ru-RU" sz="1500" b="1" dirty="0">
                <a:solidFill>
                  <a:srgbClr val="203864"/>
                </a:solidFill>
                <a:latin typeface="Arial Narrow" panose="020B0606020202030204" pitchFamily="34" charset="0"/>
              </a:rPr>
              <a:t>крупнейшими заказчиками </a:t>
            </a:r>
            <a:r>
              <a:rPr lang="ru-RU" sz="1500" dirty="0">
                <a:solidFill>
                  <a:srgbClr val="203864"/>
                </a:solidFill>
                <a:latin typeface="Arial Narrow" panose="020B0606020202030204" pitchFamily="34" charset="0"/>
              </a:rPr>
              <a:t>и органами исполнительной власти субъектов Российской Федерации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371407" y="6365933"/>
            <a:ext cx="6133703" cy="1217321"/>
          </a:xfrm>
          <a:prstGeom prst="rect">
            <a:avLst/>
          </a:prstGeom>
          <a:solidFill>
            <a:srgbClr val="EDEDED"/>
          </a:solidFill>
          <a:ln>
            <a:solidFill>
              <a:srgbClr val="2A447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12" b="1" dirty="0">
                <a:solidFill>
                  <a:srgbClr val="203864"/>
                </a:solidFill>
                <a:latin typeface="Arial Narrow" panose="020B0606020202030204" pitchFamily="34" charset="0"/>
              </a:rPr>
              <a:t>Во исполнение директив Правительства Российской Федерации </a:t>
            </a:r>
            <a:br>
              <a:rPr lang="ru-RU" sz="1312" b="1" dirty="0">
                <a:solidFill>
                  <a:srgbClr val="203864"/>
                </a:solidFill>
                <a:latin typeface="Arial Narrow" panose="020B0606020202030204" pitchFamily="34" charset="0"/>
              </a:rPr>
            </a:br>
            <a:r>
              <a:rPr lang="ru-RU" sz="1312" b="1" dirty="0">
                <a:solidFill>
                  <a:srgbClr val="203864"/>
                </a:solidFill>
                <a:latin typeface="Arial Narrow" panose="020B0606020202030204" pitchFamily="34" charset="0"/>
              </a:rPr>
              <a:t>от 01.08.2018 № 6007п-П13 </a:t>
            </a:r>
          </a:p>
          <a:p>
            <a:pPr marL="223757" indent="-223757">
              <a:buFont typeface="Wingdings" panose="05000000000000000000" pitchFamily="2" charset="2"/>
              <a:buChar char="Ø"/>
            </a:pPr>
            <a:r>
              <a:rPr lang="ru-RU" sz="1687" b="1" dirty="0">
                <a:solidFill>
                  <a:srgbClr val="E5581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АО «Корпорация «МСП» вошло в состав учредителей ИИЦ</a:t>
            </a:r>
            <a:endParaRPr lang="ru-RU" sz="1312" b="1" dirty="0">
              <a:solidFill>
                <a:srgbClr val="203864"/>
              </a:solidFill>
              <a:latin typeface="Arial Narrow" panose="020B0606020202030204" pitchFamily="34" charset="0"/>
            </a:endParaRPr>
          </a:p>
          <a:p>
            <a:pPr marL="223757" indent="-223757">
              <a:buFont typeface="Wingdings" panose="05000000000000000000" pitchFamily="2" charset="2"/>
              <a:buChar char="Ø"/>
            </a:pPr>
            <a:r>
              <a:rPr lang="ru-RU" sz="1687" b="1" dirty="0">
                <a:solidFill>
                  <a:srgbClr val="E5581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АО «Корпорация «МСП» </a:t>
            </a:r>
            <a:r>
              <a:rPr lang="ru-RU" sz="1312" b="1" dirty="0">
                <a:solidFill>
                  <a:srgbClr val="203864"/>
                </a:solidFill>
                <a:latin typeface="Arial Narrow" panose="020B0606020202030204" pitchFamily="34" charset="0"/>
              </a:rPr>
              <a:t>осуществлен взнос в размере </a:t>
            </a:r>
            <a:r>
              <a:rPr lang="ru-RU" sz="1687" b="1" dirty="0">
                <a:solidFill>
                  <a:srgbClr val="E5581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30 млн рублей </a:t>
            </a:r>
            <a:r>
              <a:rPr lang="ru-RU" sz="1312" b="1" dirty="0">
                <a:solidFill>
                  <a:srgbClr val="203864"/>
                </a:solidFill>
                <a:latin typeface="Arial Narrow" panose="020B0606020202030204" pitchFamily="34" charset="0"/>
              </a:rPr>
              <a:t>в целях формирования имущества ИИЦ</a:t>
            </a:r>
          </a:p>
        </p:txBody>
      </p:sp>
      <p:sp>
        <p:nvSpPr>
          <p:cNvPr id="14" name="object 2"/>
          <p:cNvSpPr/>
          <p:nvPr/>
        </p:nvSpPr>
        <p:spPr>
          <a:xfrm>
            <a:off x="0" y="1"/>
            <a:ext cx="12605596" cy="1112522"/>
          </a:xfrm>
          <a:prstGeom prst="rect">
            <a:avLst/>
          </a:prstGeom>
          <a:blipFill>
            <a:blip r:embed="rId3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949" y="340380"/>
            <a:ext cx="5923849" cy="392443"/>
          </a:xfrm>
          <a:prstGeom prst="rect">
            <a:avLst/>
          </a:prstGeom>
          <a:noFill/>
        </p:spPr>
        <p:txBody>
          <a:bodyPr wrap="square" lIns="38529" tIns="19264" rIns="0" bIns="19264" rtlCol="0" anchor="ctr">
            <a:noAutofit/>
          </a:bodyPr>
          <a:lstStyle/>
          <a:p>
            <a:pPr>
              <a:defRPr/>
            </a:pPr>
            <a:r>
              <a:rPr lang="ru-RU" altLang="ru-RU" sz="26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СОЗДАНИЕ ИНЖИНИРИНГОВОГО ЦЕНТРА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1332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563041" y="1956455"/>
            <a:ext cx="1581492" cy="7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 spc="-94"/>
          </a:p>
        </p:txBody>
      </p:sp>
      <p:sp>
        <p:nvSpPr>
          <p:cNvPr id="2" name="Прямоугольник 1"/>
          <p:cNvSpPr/>
          <p:nvPr/>
        </p:nvSpPr>
        <p:spPr>
          <a:xfrm>
            <a:off x="6337472" y="6117905"/>
            <a:ext cx="321526" cy="233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7" y="3248125"/>
            <a:ext cx="710252" cy="710252"/>
          </a:xfrm>
          <a:prstGeom prst="rect">
            <a:avLst/>
          </a:prstGeom>
        </p:spPr>
      </p:pic>
      <p:sp>
        <p:nvSpPr>
          <p:cNvPr id="32" name="object 10"/>
          <p:cNvSpPr/>
          <p:nvPr/>
        </p:nvSpPr>
        <p:spPr>
          <a:xfrm>
            <a:off x="302471" y="1280421"/>
            <a:ext cx="12008158" cy="948067"/>
          </a:xfrm>
          <a:custGeom>
            <a:avLst/>
            <a:gdLst/>
            <a:ahLst/>
            <a:cxnLst/>
            <a:rect l="l" t="t" r="r" b="b"/>
            <a:pathLst>
              <a:path w="10692130" h="423545">
                <a:moveTo>
                  <a:pt x="10692003" y="0"/>
                </a:moveTo>
                <a:lnTo>
                  <a:pt x="0" y="0"/>
                </a:lnTo>
                <a:lnTo>
                  <a:pt x="0" y="423329"/>
                </a:lnTo>
                <a:lnTo>
                  <a:pt x="10692003" y="423329"/>
                </a:lnTo>
                <a:lnTo>
                  <a:pt x="10692003" y="0"/>
                </a:lnTo>
                <a:close/>
              </a:path>
            </a:pathLst>
          </a:custGeom>
          <a:solidFill>
            <a:srgbClr val="1F4E79"/>
          </a:solidFill>
          <a:ln w="25400">
            <a:solidFill>
              <a:srgbClr val="25406F"/>
            </a:solidFill>
          </a:ln>
        </p:spPr>
        <p:txBody>
          <a:bodyPr wrap="square" lIns="0" tIns="0" rIns="0" bIns="0" rtlCol="0"/>
          <a:lstStyle/>
          <a:p>
            <a:pPr marL="152361" defTabSz="288337">
              <a:spcBef>
                <a:spcPts val="379"/>
              </a:spcBef>
            </a:pPr>
            <a:endParaRPr lang="ru-RU" altLang="ru-RU" sz="164" dirty="0">
              <a:solidFill>
                <a:schemeClr val="bg1"/>
              </a:solidFill>
              <a:latin typeface="Arial Narrow" panose="020B0606020202030204" pitchFamily="34" charset="0"/>
              <a:cs typeface="Trebuchet MS"/>
            </a:endParaRPr>
          </a:p>
          <a:p>
            <a:pPr marL="152361" defTabSz="288337">
              <a:spcBef>
                <a:spcPts val="379"/>
              </a:spcBef>
            </a:pPr>
            <a:r>
              <a:rPr lang="ru-RU" altLang="ru-RU" sz="1692" dirty="0">
                <a:solidFill>
                  <a:schemeClr val="bg1"/>
                </a:solidFill>
                <a:latin typeface="Arial Narrow" panose="020B0606020202030204" pitchFamily="34" charset="0"/>
                <a:cs typeface="Trebuchet MS"/>
              </a:rPr>
              <a:t>Национальным проектом «Малое и среднее предпринимательство и поддержка индивидуальной предпринимательской инициативы» предусмотрено </a:t>
            </a:r>
            <a:r>
              <a:rPr lang="ru-RU" altLang="ru-RU" sz="1690" dirty="0">
                <a:solidFill>
                  <a:schemeClr val="bg1"/>
                </a:solidFill>
                <a:latin typeface="Arial Narrow" panose="020B0606020202030204" pitchFamily="34" charset="0"/>
                <a:cs typeface="Trebuchet MS"/>
              </a:rPr>
              <a:t>внедрение механизмов и разработка </a:t>
            </a:r>
            <a:r>
              <a:rPr lang="ru-RU" altLang="ru-RU" sz="1692" dirty="0">
                <a:solidFill>
                  <a:schemeClr val="bg1"/>
                </a:solidFill>
                <a:latin typeface="Arial Narrow" panose="020B0606020202030204" pitchFamily="34" charset="0"/>
                <a:cs typeface="Trebuchet MS"/>
              </a:rPr>
              <a:t>рекомендаций по развитию («выращиванию») поставщиков – субъектов МСП в целях их потенциального участия в закупках товаров, работ, услуг крупнейших заказчиков </a:t>
            </a:r>
          </a:p>
          <a:p>
            <a:pPr marL="152361" defTabSz="288337">
              <a:spcBef>
                <a:spcPts val="379"/>
              </a:spcBef>
            </a:pPr>
            <a:endParaRPr lang="ru-RU" altLang="ru-RU" sz="1692" dirty="0">
              <a:solidFill>
                <a:schemeClr val="bg1"/>
              </a:solidFill>
              <a:latin typeface="Arial Narrow" panose="020B0606020202030204" pitchFamily="34" charset="0"/>
              <a:cs typeface="Trebuchet M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6618" y="4209622"/>
            <a:ext cx="7390390" cy="1449178"/>
            <a:chOff x="1672833" y="4651048"/>
            <a:chExt cx="6646691" cy="2011567"/>
          </a:xfrm>
        </p:grpSpPr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1672834" y="4651048"/>
              <a:ext cx="4282125" cy="396352"/>
            </a:xfrm>
            <a:prstGeom prst="rect">
              <a:avLst/>
            </a:prstGeom>
            <a:solidFill>
              <a:srgbClr val="1F4E79"/>
            </a:solidFill>
          </p:spPr>
          <p:txBody>
            <a:bodyPr vert="horz" lIns="75006" tIns="37503" rIns="75006" bIns="37503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77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Основные цели программы: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672833" y="5073556"/>
              <a:ext cx="6646691" cy="1589059"/>
              <a:chOff x="1672833" y="5073556"/>
              <a:chExt cx="6646691" cy="1589059"/>
            </a:xfrm>
          </p:grpSpPr>
          <p:sp>
            <p:nvSpPr>
              <p:cNvPr id="45" name="Заголовок 1"/>
              <p:cNvSpPr txBox="1">
                <a:spLocks/>
              </p:cNvSpPr>
              <p:nvPr/>
            </p:nvSpPr>
            <p:spPr>
              <a:xfrm>
                <a:off x="1672834" y="5073556"/>
                <a:ext cx="6646690" cy="510312"/>
              </a:xfrm>
              <a:prstGeom prst="rect">
                <a:avLst/>
              </a:prstGeom>
              <a:solidFill>
                <a:srgbClr val="DEEBF7"/>
              </a:solidFill>
              <a:ln>
                <a:solidFill>
                  <a:schemeClr val="accent1"/>
                </a:solidFill>
              </a:ln>
            </p:spPr>
            <p:txBody>
              <a:bodyPr vert="horz" lIns="75006" tIns="37503" rIns="75006" bIns="37503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92287" indent="-192287" defTabSz="375041">
                  <a:buFont typeface="Wingdings" panose="05000000000000000000" pitchFamily="2" charset="2"/>
                  <a:buChar char="ü"/>
                </a:pPr>
                <a:r>
                  <a:rPr lang="ru-RU" sz="1477" dirty="0">
                    <a:solidFill>
                      <a:srgbClr val="4472C4">
                        <a:lumMod val="50000"/>
                      </a:srgbClr>
                    </a:solidFill>
                    <a:latin typeface="Arial Narrow" panose="020B0606020202030204" pitchFamily="34" charset="0"/>
                  </a:rPr>
                  <a:t>создание условий для </a:t>
                </a:r>
                <a:r>
                  <a:rPr lang="ru-RU" sz="1477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развития субъектов МСП</a:t>
                </a:r>
              </a:p>
            </p:txBody>
          </p:sp>
          <p:sp>
            <p:nvSpPr>
              <p:cNvPr id="46" name="Заголовок 1"/>
              <p:cNvSpPr txBox="1">
                <a:spLocks/>
              </p:cNvSpPr>
              <p:nvPr/>
            </p:nvSpPr>
            <p:spPr>
              <a:xfrm>
                <a:off x="1672834" y="5590907"/>
                <a:ext cx="6646689" cy="515670"/>
              </a:xfrm>
              <a:prstGeom prst="rect">
                <a:avLst/>
              </a:prstGeom>
              <a:solidFill>
                <a:srgbClr val="DEEBF7"/>
              </a:solidFill>
              <a:ln>
                <a:solidFill>
                  <a:schemeClr val="accent1"/>
                </a:solidFill>
              </a:ln>
            </p:spPr>
            <p:txBody>
              <a:bodyPr vert="horz" lIns="75006" tIns="37503" rIns="75006" bIns="37503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92287" indent="-192287" defTabSz="375041">
                  <a:buFont typeface="Wingdings" panose="05000000000000000000" pitchFamily="2" charset="2"/>
                  <a:buChar char="ü"/>
                </a:pPr>
                <a:r>
                  <a:rPr lang="ru-RU" sz="1477" dirty="0">
                    <a:solidFill>
                      <a:srgbClr val="4472C4">
                        <a:lumMod val="50000"/>
                      </a:srgbClr>
                    </a:solidFill>
                    <a:latin typeface="Arial Narrow" panose="020B0606020202030204" pitchFamily="34" charset="0"/>
                  </a:rPr>
                  <a:t>повышение уровня их технологической готовности к внедрению </a:t>
                </a:r>
                <a:r>
                  <a:rPr lang="ru-RU" sz="1477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новых технологий</a:t>
                </a:r>
              </a:p>
            </p:txBody>
          </p:sp>
          <p:sp>
            <p:nvSpPr>
              <p:cNvPr id="48" name="Заголовок 1"/>
              <p:cNvSpPr txBox="1">
                <a:spLocks/>
              </p:cNvSpPr>
              <p:nvPr/>
            </p:nvSpPr>
            <p:spPr>
              <a:xfrm>
                <a:off x="1672833" y="6113616"/>
                <a:ext cx="6646689" cy="548999"/>
              </a:xfrm>
              <a:prstGeom prst="rect">
                <a:avLst/>
              </a:prstGeom>
              <a:solidFill>
                <a:srgbClr val="DEEBF7"/>
              </a:solidFill>
              <a:ln>
                <a:solidFill>
                  <a:schemeClr val="accent1"/>
                </a:solidFill>
              </a:ln>
            </p:spPr>
            <p:txBody>
              <a:bodyPr vert="horz" lIns="75006" tIns="37503" rIns="75006" bIns="37503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92287" indent="-192287" defTabSz="375041">
                  <a:buFont typeface="Wingdings" panose="05000000000000000000" pitchFamily="2" charset="2"/>
                  <a:buChar char="ü"/>
                </a:pPr>
                <a:r>
                  <a:rPr lang="ru-RU" sz="1477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модернизация, </a:t>
                </a:r>
                <a:r>
                  <a:rPr lang="ru-RU" sz="1477" dirty="0">
                    <a:solidFill>
                      <a:srgbClr val="4472C4">
                        <a:lumMod val="50000"/>
                      </a:srgbClr>
                    </a:solidFill>
                    <a:latin typeface="Arial Narrow" panose="020B0606020202030204" pitchFamily="34" charset="0"/>
                  </a:rPr>
                  <a:t>реконструкция и техническое перевооружение производства </a:t>
                </a: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268180" y="5730834"/>
            <a:ext cx="7390392" cy="1978588"/>
            <a:chOff x="5801979" y="3862848"/>
            <a:chExt cx="9009630" cy="2584242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5801979" y="4392682"/>
              <a:ext cx="771816" cy="362008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48" dirty="0">
                  <a:latin typeface="Arial Narrow" panose="020B0606020202030204" pitchFamily="34" charset="0"/>
                </a:rPr>
                <a:t>Этап 1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801979" y="3862848"/>
              <a:ext cx="9009630" cy="2584242"/>
              <a:chOff x="5801979" y="3862848"/>
              <a:chExt cx="9009630" cy="2584242"/>
            </a:xfrm>
          </p:grpSpPr>
          <p:sp>
            <p:nvSpPr>
              <p:cNvPr id="40" name="Пятиугольник 39"/>
              <p:cNvSpPr/>
              <p:nvPr/>
            </p:nvSpPr>
            <p:spPr>
              <a:xfrm>
                <a:off x="5801979" y="4863205"/>
                <a:ext cx="771816" cy="400474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48" dirty="0">
                    <a:latin typeface="Arial Narrow" panose="020B0606020202030204" pitchFamily="34" charset="0"/>
                  </a:rPr>
                  <a:t>Этап 2</a:t>
                </a:r>
              </a:p>
            </p:txBody>
          </p:sp>
          <p:sp>
            <p:nvSpPr>
              <p:cNvPr id="41" name="Пятиугольник 40"/>
              <p:cNvSpPr/>
              <p:nvPr/>
            </p:nvSpPr>
            <p:spPr>
              <a:xfrm>
                <a:off x="5801979" y="5423957"/>
                <a:ext cx="771816" cy="371782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48" dirty="0">
                    <a:latin typeface="Arial Narrow" panose="020B0606020202030204" pitchFamily="34" charset="0"/>
                  </a:rPr>
                  <a:t>Этап 3</a:t>
                </a:r>
              </a:p>
            </p:txBody>
          </p:sp>
          <p:sp>
            <p:nvSpPr>
              <p:cNvPr id="42" name="Пятиугольник 41"/>
              <p:cNvSpPr/>
              <p:nvPr/>
            </p:nvSpPr>
            <p:spPr>
              <a:xfrm>
                <a:off x="5801979" y="5988455"/>
                <a:ext cx="771816" cy="368270"/>
              </a:xfrm>
              <a:prstGeom prst="homePlate">
                <a:avLst>
                  <a:gd name="adj" fmla="val 2935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48" dirty="0">
                    <a:latin typeface="Arial Narrow" panose="020B0606020202030204" pitchFamily="34" charset="0"/>
                  </a:rPr>
                  <a:t>Этап 4</a:t>
                </a: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5824456" y="3862848"/>
                <a:ext cx="8987153" cy="2584242"/>
                <a:chOff x="886739" y="3604037"/>
                <a:chExt cx="6646690" cy="2584242"/>
              </a:xfrm>
            </p:grpSpPr>
            <p:sp>
              <p:nvSpPr>
                <p:cNvPr id="52" name="Заголовок 1"/>
                <p:cNvSpPr txBox="1">
                  <a:spLocks/>
                </p:cNvSpPr>
                <p:nvPr/>
              </p:nvSpPr>
              <p:spPr>
                <a:xfrm>
                  <a:off x="886739" y="3604037"/>
                  <a:ext cx="4282125" cy="396352"/>
                </a:xfrm>
                <a:prstGeom prst="rect">
                  <a:avLst/>
                </a:prstGeom>
                <a:solidFill>
                  <a:srgbClr val="1F4E79"/>
                </a:solidFill>
              </p:spPr>
              <p:txBody>
                <a:bodyPr vert="horz" lIns="75006" tIns="37503" rIns="75006" bIns="37503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sz="1477" dirty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Основные этапы реализации:</a:t>
                  </a: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1440933" y="4026545"/>
                  <a:ext cx="6092496" cy="1589059"/>
                  <a:chOff x="2227028" y="5073556"/>
                  <a:chExt cx="6092496" cy="1589059"/>
                </a:xfrm>
              </p:grpSpPr>
              <p:sp>
                <p:nvSpPr>
                  <p:cNvPr id="54" name="Заголовок 1"/>
                  <p:cNvSpPr txBox="1">
                    <a:spLocks/>
                  </p:cNvSpPr>
                  <p:nvPr/>
                </p:nvSpPr>
                <p:spPr>
                  <a:xfrm>
                    <a:off x="2227028" y="5073556"/>
                    <a:ext cx="6092496" cy="510312"/>
                  </a:xfrm>
                  <a:prstGeom prst="rect">
                    <a:avLst/>
                  </a:prstGeom>
                  <a:solidFill>
                    <a:srgbClr val="DEEBF7"/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vert="horz" lIns="75006" tIns="37503" rIns="75006" bIns="37503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defTabSz="375041"/>
                    <a:r>
                      <a:rPr lang="ru-RU" sz="1312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 Narrow" panose="020B0606020202030204" pitchFamily="34" charset="0"/>
                      </a:rPr>
                      <a:t>определение заказчиком номенклатуры товаров (работ, услуг), в целях поставки (выполнения, оказания) которых может осуществляться реализация программ развития;</a:t>
                    </a:r>
                  </a:p>
                </p:txBody>
              </p:sp>
              <p:sp>
                <p:nvSpPr>
                  <p:cNvPr id="55" name="Заголовок 1"/>
                  <p:cNvSpPr txBox="1">
                    <a:spLocks/>
                  </p:cNvSpPr>
                  <p:nvPr/>
                </p:nvSpPr>
                <p:spPr>
                  <a:xfrm>
                    <a:off x="2227028" y="5590907"/>
                    <a:ext cx="6092494" cy="515670"/>
                  </a:xfrm>
                  <a:prstGeom prst="rect">
                    <a:avLst/>
                  </a:prstGeom>
                  <a:solidFill>
                    <a:srgbClr val="DEEBF7"/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vert="horz" lIns="75006" tIns="37503" rIns="75006" bIns="37503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defTabSz="375041"/>
                    <a:r>
                      <a:rPr lang="ru-RU" sz="1312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rPr>
                      <a:t>конкурсный отбор </a:t>
                    </a:r>
                    <a:r>
                      <a:rPr lang="ru-RU" sz="1312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 Narrow" panose="020B0606020202030204" pitchFamily="34" charset="0"/>
                      </a:rPr>
                      <a:t>субъектов МСП в целях их участия в программах развития, проведение </a:t>
                    </a:r>
                    <a:r>
                      <a:rPr lang="ru-RU" sz="1312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rPr>
                      <a:t>технологического аудита </a:t>
                    </a:r>
                    <a:r>
                      <a:rPr lang="ru-RU" sz="1312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 Narrow" panose="020B0606020202030204" pitchFamily="34" charset="0"/>
                      </a:rPr>
                      <a:t>в отношении субъектов МСП </a:t>
                    </a:r>
                  </a:p>
                </p:txBody>
              </p:sp>
              <p:sp>
                <p:nvSpPr>
                  <p:cNvPr id="56" name="Заголовок 1"/>
                  <p:cNvSpPr txBox="1">
                    <a:spLocks/>
                  </p:cNvSpPr>
                  <p:nvPr/>
                </p:nvSpPr>
                <p:spPr>
                  <a:xfrm>
                    <a:off x="2227028" y="6113616"/>
                    <a:ext cx="6092494" cy="548999"/>
                  </a:xfrm>
                  <a:prstGeom prst="rect">
                    <a:avLst/>
                  </a:prstGeom>
                  <a:solidFill>
                    <a:srgbClr val="DEEBF7"/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vert="horz" lIns="75006" tIns="37503" rIns="75006" bIns="37503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defTabSz="375041"/>
                    <a:r>
                      <a:rPr lang="ru-RU" sz="1312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 Narrow" panose="020B0606020202030204" pitchFamily="34" charset="0"/>
                      </a:rPr>
                      <a:t>разработка и утверждение </a:t>
                    </a:r>
                    <a:r>
                      <a:rPr lang="ru-RU" sz="1312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rPr>
                      <a:t>индивидуальных карт развития </a:t>
                    </a:r>
                    <a:r>
                      <a:rPr lang="ru-RU" sz="1312" dirty="0">
                        <a:solidFill>
                          <a:srgbClr val="4472C4">
                            <a:lumMod val="50000"/>
                          </a:srgbClr>
                        </a:solidFill>
                        <a:latin typeface="Arial Narrow" panose="020B0606020202030204" pitchFamily="34" charset="0"/>
                      </a:rPr>
                      <a:t>участников программ развития с указанием сроков и ответственных лиц по каждому мероприятию</a:t>
                    </a:r>
                  </a:p>
                </p:txBody>
              </p:sp>
            </p:grpSp>
            <p:sp>
              <p:nvSpPr>
                <p:cNvPr id="57" name="Заголовок 1"/>
                <p:cNvSpPr txBox="1">
                  <a:spLocks/>
                </p:cNvSpPr>
                <p:nvPr/>
              </p:nvSpPr>
              <p:spPr>
                <a:xfrm>
                  <a:off x="1440933" y="5639280"/>
                  <a:ext cx="6092494" cy="548999"/>
                </a:xfrm>
                <a:prstGeom prst="rect">
                  <a:avLst/>
                </a:prstGeom>
                <a:solidFill>
                  <a:srgbClr val="DEEBF7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75006" tIns="37503" rIns="75006" bIns="37503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defTabSz="375041"/>
                  <a:r>
                    <a:rPr lang="ru-RU" sz="1312" b="1" dirty="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реализация и мониторинг </a:t>
                  </a:r>
                  <a:r>
                    <a:rPr lang="ru-RU" sz="1312" dirty="0">
                      <a:solidFill>
                        <a:srgbClr val="4472C4">
                          <a:lumMod val="50000"/>
                        </a:srgbClr>
                      </a:solidFill>
                      <a:latin typeface="Arial Narrow" panose="020B0606020202030204" pitchFamily="34" charset="0"/>
                    </a:rPr>
                    <a:t>своевременного исполнения индивидуальных карт развития участников программ развития</a:t>
                  </a:r>
                </a:p>
              </p:txBody>
            </p:sp>
          </p:grpSp>
        </p:grpSp>
      </p:grpSp>
      <p:grpSp>
        <p:nvGrpSpPr>
          <p:cNvPr id="22" name="Группа 21"/>
          <p:cNvGrpSpPr/>
          <p:nvPr/>
        </p:nvGrpSpPr>
        <p:grpSpPr>
          <a:xfrm>
            <a:off x="7979513" y="4363107"/>
            <a:ext cx="4054859" cy="3254288"/>
            <a:chOff x="9734769" y="2876386"/>
            <a:chExt cx="4943280" cy="436625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5840" y="3914154"/>
              <a:ext cx="801621" cy="801621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9734769" y="2876386"/>
              <a:ext cx="4943280" cy="4366255"/>
              <a:chOff x="9734769" y="2876386"/>
              <a:chExt cx="4943280" cy="4366255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9734769" y="2876386"/>
                <a:ext cx="4853054" cy="4366255"/>
                <a:chOff x="10047533" y="2617842"/>
                <a:chExt cx="4853054" cy="3246914"/>
              </a:xfrm>
            </p:grpSpPr>
            <p:sp>
              <p:nvSpPr>
                <p:cNvPr id="61" name="Стрелка вправо 60"/>
                <p:cNvSpPr/>
                <p:nvPr/>
              </p:nvSpPr>
              <p:spPr>
                <a:xfrm>
                  <a:off x="10047533" y="3305955"/>
                  <a:ext cx="3804391" cy="734959"/>
                </a:xfrm>
                <a:prstGeom prst="rightArrow">
                  <a:avLst>
                    <a:gd name="adj1" fmla="val 100000"/>
                    <a:gd name="adj2" fmla="val 32068"/>
                  </a:avLst>
                </a:prstGeom>
                <a:solidFill>
                  <a:srgbClr val="F3F3F3"/>
                </a:solidFill>
                <a:ln>
                  <a:solidFill>
                    <a:srgbClr val="25406F"/>
                  </a:solidFill>
                </a:ln>
              </p:spPr>
              <p:txBody>
                <a:bodyPr wrap="square" lIns="48446" tIns="0" rIns="0" bIns="0" rtlCol="0" anchor="ctr"/>
                <a:lstStyle/>
                <a:p>
                  <a:pPr defTabSz="615292">
                    <a:defRPr/>
                  </a:pPr>
                  <a:r>
                    <a:rPr lang="ru-RU" sz="1312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обеспечение </a:t>
                  </a:r>
                  <a:r>
                    <a:rPr lang="ru-RU" sz="1312" b="1" dirty="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прозрачности</a:t>
                  </a:r>
                  <a:r>
                    <a:rPr lang="ru-RU" sz="1312" dirty="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ru-RU" sz="1312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процедур утверждения и реализации программ поддержки субъектов МСП</a:t>
                  </a:r>
                </a:p>
              </p:txBody>
            </p:sp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10047533" y="2617842"/>
                  <a:ext cx="4853054" cy="514072"/>
                </a:xfrm>
                <a:prstGeom prst="roundRect">
                  <a:avLst>
                    <a:gd name="adj" fmla="val 4979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72524"/>
                  <a:r>
                    <a:rPr lang="ru-RU" sz="1969" b="1" dirty="0">
                      <a:solidFill>
                        <a:srgbClr val="4472C4">
                          <a:lumMod val="50000"/>
                        </a:srgbClr>
                      </a:solidFill>
                      <a:latin typeface="Arial Narrow" panose="020B0606020202030204" pitchFamily="34" charset="0"/>
                    </a:rPr>
                    <a:t>Преимущества программы</a:t>
                  </a:r>
                </a:p>
              </p:txBody>
            </p:sp>
            <p:sp>
              <p:nvSpPr>
                <p:cNvPr id="75" name="Стрелка вправо 74"/>
                <p:cNvSpPr/>
                <p:nvPr/>
              </p:nvSpPr>
              <p:spPr>
                <a:xfrm>
                  <a:off x="10047533" y="4260117"/>
                  <a:ext cx="3804391" cy="747403"/>
                </a:xfrm>
                <a:prstGeom prst="rightArrow">
                  <a:avLst>
                    <a:gd name="adj1" fmla="val 100000"/>
                    <a:gd name="adj2" fmla="val 32068"/>
                  </a:avLst>
                </a:prstGeom>
                <a:solidFill>
                  <a:srgbClr val="F3F3F3"/>
                </a:solidFill>
                <a:ln>
                  <a:solidFill>
                    <a:srgbClr val="25406F"/>
                  </a:solidFill>
                </a:ln>
              </p:spPr>
              <p:txBody>
                <a:bodyPr wrap="square" lIns="48446" tIns="0" rIns="0" bIns="0" rtlCol="0" anchor="ctr"/>
                <a:lstStyle/>
                <a:p>
                  <a:pPr defTabSz="615292">
                    <a:defRPr/>
                  </a:pPr>
                  <a:r>
                    <a:rPr lang="ru-RU" sz="1312" b="1" dirty="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равный доступ </a:t>
                  </a:r>
                  <a:r>
                    <a:rPr lang="ru-RU" sz="1312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субъектов МСП к оказываемой поддержке</a:t>
                  </a:r>
                </a:p>
              </p:txBody>
            </p:sp>
            <p:sp>
              <p:nvSpPr>
                <p:cNvPr id="76" name="Стрелка вправо 75"/>
                <p:cNvSpPr/>
                <p:nvPr/>
              </p:nvSpPr>
              <p:spPr>
                <a:xfrm>
                  <a:off x="10047533" y="5201693"/>
                  <a:ext cx="3804391" cy="663063"/>
                </a:xfrm>
                <a:prstGeom prst="rightArrow">
                  <a:avLst>
                    <a:gd name="adj1" fmla="val 100000"/>
                    <a:gd name="adj2" fmla="val 32068"/>
                  </a:avLst>
                </a:prstGeom>
                <a:solidFill>
                  <a:srgbClr val="F3F3F3"/>
                </a:solidFill>
                <a:ln>
                  <a:solidFill>
                    <a:srgbClr val="25406F"/>
                  </a:solidFill>
                </a:ln>
              </p:spPr>
              <p:txBody>
                <a:bodyPr wrap="square" lIns="48446" tIns="0" rIns="0" bIns="0" rtlCol="0" anchor="ctr"/>
                <a:lstStyle/>
                <a:p>
                  <a:pPr defTabSz="615292">
                    <a:defRPr/>
                  </a:pPr>
                  <a:r>
                    <a:rPr lang="ru-RU" sz="1312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увеличение количества </a:t>
                  </a:r>
                  <a:r>
                    <a:rPr lang="ru-RU" sz="1312" b="1" dirty="0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квалифицированных и конкурентоспособных </a:t>
                  </a:r>
                  <a:r>
                    <a:rPr lang="ru-RU" sz="1312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поставщиков</a:t>
                  </a:r>
                </a:p>
              </p:txBody>
            </p:sp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4100" y="5116664"/>
                <a:ext cx="963949" cy="963949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61817" y="6350777"/>
                <a:ext cx="827308" cy="827308"/>
              </a:xfrm>
              <a:prstGeom prst="rect">
                <a:avLst/>
              </a:prstGeom>
            </p:spPr>
          </p:pic>
        </p:grpSp>
      </p:grpSp>
      <p:sp>
        <p:nvSpPr>
          <p:cNvPr id="86" name="Прямоугольник 85"/>
          <p:cNvSpPr/>
          <p:nvPr/>
        </p:nvSpPr>
        <p:spPr>
          <a:xfrm>
            <a:off x="1747497" y="2486925"/>
            <a:ext cx="10563132" cy="626815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72528"/>
            <a:r>
              <a:rPr lang="ru-RU" sz="1312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законом от 26.07.2006 № 135-ФЗ «О защите конкуренции»</a:t>
            </a:r>
            <a:r>
              <a:rPr lang="ru-RU" sz="1312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установлен запрет </a:t>
            </a:r>
            <a:r>
              <a:rPr lang="ru-RU" sz="1312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действия, </a:t>
            </a:r>
          </a:p>
          <a:p>
            <a:pPr algn="ctr" defTabSz="272528"/>
            <a:r>
              <a:rPr lang="ru-RU" sz="1312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приводят или могут привести к недопущению, ограничению, устранению конкуренции или создание преференций для потенциальных поставщиков, </a:t>
            </a:r>
            <a:r>
              <a:rPr lang="ru-RU" sz="1312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законом не установлено иное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9" y="2383743"/>
            <a:ext cx="701662" cy="703022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1654675" y="2483157"/>
            <a:ext cx="10368127" cy="934926"/>
          </a:xfrm>
          <a:prstGeom prst="roundRect">
            <a:avLst>
              <a:gd name="adj" fmla="val 49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72528"/>
            <a:endParaRPr lang="ru-RU" sz="1312" b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19699" y="3400312"/>
            <a:ext cx="10590930" cy="496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12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консультаций с крупнейшими заказчиками подготовлены изменения в Закон № 223-ФЗ в части установления </a:t>
            </a:r>
          </a:p>
          <a:p>
            <a:pPr algn="ctr"/>
            <a:r>
              <a:rPr lang="ru-RU" sz="1312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реализации заказчиками  программ по развитию субъектов</a:t>
            </a:r>
            <a:r>
              <a:rPr lang="ru-RU" sz="1312" b="1" dirty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12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</a:t>
            </a:r>
            <a:r>
              <a:rPr lang="ru-RU" sz="1312" b="1" dirty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12" b="1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их потенциального участия в закупках товаров, работ, услуг</a:t>
            </a:r>
          </a:p>
        </p:txBody>
      </p:sp>
      <p:sp>
        <p:nvSpPr>
          <p:cNvPr id="43" name="object 2"/>
          <p:cNvSpPr/>
          <p:nvPr/>
        </p:nvSpPr>
        <p:spPr>
          <a:xfrm>
            <a:off x="0" y="1"/>
            <a:ext cx="12605596" cy="1112522"/>
          </a:xfrm>
          <a:prstGeom prst="rect">
            <a:avLst/>
          </a:prstGeom>
          <a:blipFill>
            <a:blip r:embed="rId9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22754" y="337210"/>
            <a:ext cx="10977414" cy="476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РАЗВИТИЕ («ВЫРАЩИВАНИЕ») ПОСТАВЩИКОВ СОВМЕСТНО </a:t>
            </a:r>
          </a:p>
          <a:p>
            <a:r>
              <a:rPr lang="ru-RU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С КРУПНЕЙШИМИ ЗАКАЗЧИКАМИ ПРИ УЧАСТИИ АО «КОРПОРАЦИЯ «МСП» </a:t>
            </a:r>
          </a:p>
        </p:txBody>
      </p:sp>
      <p:sp>
        <p:nvSpPr>
          <p:cNvPr id="49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741493" y="8235090"/>
            <a:ext cx="2833688" cy="4603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7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274" t="25064" r="29811" b="10285"/>
          <a:stretch/>
        </p:blipFill>
        <p:spPr>
          <a:xfrm>
            <a:off x="443636" y="1148087"/>
            <a:ext cx="12032126" cy="7426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33739" y="8008708"/>
            <a:ext cx="828339" cy="46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/>
          <p:cNvSpPr/>
          <p:nvPr/>
        </p:nvSpPr>
        <p:spPr>
          <a:xfrm>
            <a:off x="0" y="1"/>
            <a:ext cx="12605596" cy="1148086"/>
          </a:xfrm>
          <a:prstGeom prst="rect">
            <a:avLst/>
          </a:prstGeom>
          <a:blipFill>
            <a:blip r:embed="rId3" cstate="print"/>
            <a:srcRect/>
            <a:stretch>
              <a:fillRect l="-1547" t="-7149" r="-873" b="-4052"/>
            </a:stretch>
          </a:blipFill>
        </p:spPr>
        <p:txBody>
          <a:bodyPr wrap="square" lIns="0" tIns="0" rIns="0" bIns="0" rtlCol="0"/>
          <a:lstStyle/>
          <a:p>
            <a:endParaRPr sz="205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57" y="115696"/>
            <a:ext cx="1850505" cy="841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816189" y="217468"/>
            <a:ext cx="12006469" cy="930619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СЕРВИСЫ ПОРТАЛА БИЗНЕС-НАВИГАТОРА МСП</a:t>
            </a:r>
          </a:p>
        </p:txBody>
      </p:sp>
      <p:sp>
        <p:nvSpPr>
          <p:cNvPr id="11" name="Номер слайда 6"/>
          <p:cNvSpPr txBox="1">
            <a:spLocks/>
          </p:cNvSpPr>
          <p:nvPr/>
        </p:nvSpPr>
        <p:spPr>
          <a:xfrm>
            <a:off x="9741493" y="8235090"/>
            <a:ext cx="2833688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2616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8059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7" y="323024"/>
            <a:ext cx="6246276" cy="29066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071" y="768067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2019 год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818" y="44839"/>
            <a:ext cx="1818574" cy="1129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84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40861</TotalTime>
  <Words>1394</Words>
  <Application>Microsoft Office PowerPoint</Application>
  <PresentationFormat>Произвольный</PresentationFormat>
  <Paragraphs>195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1</cp:lastModifiedBy>
  <cp:revision>1663</cp:revision>
  <cp:lastPrinted>2019-03-20T10:20:55Z</cp:lastPrinted>
  <dcterms:created xsi:type="dcterms:W3CDTF">2015-12-16T13:43:54Z</dcterms:created>
  <dcterms:modified xsi:type="dcterms:W3CDTF">2019-04-10T07:21:54Z</dcterms:modified>
</cp:coreProperties>
</file>